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260" r:id="rId2"/>
    <p:sldId id="261" r:id="rId3"/>
    <p:sldId id="262" r:id="rId4"/>
    <p:sldId id="263" r:id="rId5"/>
  </p:sldIdLst>
  <p:sldSz cx="9144000" cy="6858000" type="screen4x3"/>
  <p:notesSz cx="7010400" cy="9296400"/>
  <p:defaultTextStyle>
    <a:defPPr rtl="0">
      <a:defRPr lang="tr-TR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611"/>
    <a:srgbClr val="A44114"/>
    <a:srgbClr val="F3B99F"/>
    <a:srgbClr val="B94917"/>
    <a:srgbClr val="FF6600"/>
    <a:srgbClr val="000066"/>
    <a:srgbClr val="00002C"/>
    <a:srgbClr val="C4E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7155" autoAdjust="0"/>
  </p:normalViewPr>
  <p:slideViewPr>
    <p:cSldViewPr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19" name="Dikdörtgen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8EB1AC0F-E286-44A1-8E5A-20BC1E627360}" type="datetime1">
              <a:rPr lang="tr-TR" smtClean="0">
                <a:latin typeface="Arial" panose="020B0604020202020204" pitchFamily="34" charset="0"/>
              </a:rPr>
              <a:t>26.02.2026</a:t>
            </a:fld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0" name="Dikdörtgen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1" name="Dikdörtgen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F0B6EC5B-DE15-4B62-9DC0-DE1BD893DD16}" type="slidenum">
              <a:rPr lang="tr-TR" smtClean="0">
                <a:latin typeface="Arial" panose="020B0604020202020204" pitchFamily="34" charset="0"/>
              </a:rPr>
              <a:pPr/>
              <a:t>‹#›</a:t>
            </a:fld>
            <a:endParaRPr lang="tr-T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68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27" name="Dikdörtgen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B2142ED-62CF-4BE7-A720-C948E8939493}" type="datetime1">
              <a:rPr lang="tr-TR" noProof="0" smtClean="0"/>
              <a:t>26.02.2026</a:t>
            </a:fld>
            <a:endParaRPr lang="tr-TR" noProof="0"/>
          </a:p>
        </p:txBody>
      </p:sp>
      <p:sp>
        <p:nvSpPr>
          <p:cNvPr id="26628" name="Dikdörtgen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Dikdörtgen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26630" name="Dikdörtgen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31" name="Dikdörtgen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23FACB9-4E35-4CB3-835A-2EBF55FAEDE3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971869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36F6-45CF-44EC-92EC-747323348449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5280F-DE53-48B1-9FB9-96A39916642A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99331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6338324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5FAC-E593-49AE-AED3-51E74CBDF44F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51BA-4196-46F7-BF5E-DE37F6712AD1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71330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1EA4-7451-46EF-AC9C-BE38A0CA0DC9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6F290-D301-4864-9490-340EF11588D9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00494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F7E-E0B3-4182-8D13-C2DDF93AB6B5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8CE1-DD55-4A43-A479-EF83A2DC398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92294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E61A1-2D1E-4E9B-9B82-8D3E08C5898F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AF89-6755-46F5-BBCF-E571D7F311A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77652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5FF-4579-4682-8FD7-06AFF4EE0B6F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E3C0-1208-4260-82C3-0EB04002719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0736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031B7-64B7-4EF9-8B21-78A5D432910C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02DF6-5EF1-449D-8E8F-F40E7D2FCBCB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21073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DB3C-10B7-4BB8-B7E6-EC2F3E485486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60AA-1533-4548-8781-A6D0EAE276D6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73159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16947016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9370202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1398-D18F-4241-92D7-094D1F5D15C5}" type="datetime1">
              <a:rPr lang="tr-TR" altLang="en-US" smtClean="0"/>
              <a:t>26.02.2026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8568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8EE01328-5B06-B849-9DF6-4DE9BE259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810077"/>
              </p:ext>
            </p:extLst>
          </p:nvPr>
        </p:nvGraphicFramePr>
        <p:xfrm>
          <a:off x="467544" y="548680"/>
          <a:ext cx="8280920" cy="511257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672074">
                  <a:extLst>
                    <a:ext uri="{9D8B030D-6E8A-4147-A177-3AD203B41FA5}">
                      <a16:colId xmlns:a16="http://schemas.microsoft.com/office/drawing/2014/main" val="305992991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39902924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905243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1182989">
                  <a:extLst>
                    <a:ext uri="{9D8B030D-6E8A-4147-A177-3AD203B41FA5}">
                      <a16:colId xmlns:a16="http://schemas.microsoft.com/office/drawing/2014/main" val="3133300687"/>
                    </a:ext>
                  </a:extLst>
                </a:gridCol>
              </a:tblGrid>
              <a:tr h="251159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Health Assessment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Çakar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COMP104 (S1)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Information Technologies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en-US" sz="800" u="none" strike="noStrike" dirty="0">
                          <a:effectLst/>
                        </a:rPr>
                        <a:t>Laboratory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Health Assessment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COMP104 (S1)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Information Technologies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en-US" sz="800" u="none" strike="noStrike" dirty="0">
                          <a:effectLst/>
                        </a:rPr>
                        <a:t>Laboratory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Health Assessment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</a:t>
                      </a:r>
                      <a:r>
                        <a:rPr lang="tr-TR" sz="800" u="none" strike="noStrike" dirty="0">
                          <a:effectLst/>
                        </a:rPr>
                        <a:t>Laboratory</a:t>
                      </a:r>
                      <a:r>
                        <a:rPr lang="en-US" sz="800" u="none" strike="noStrike" dirty="0">
                          <a:effectLst/>
                        </a:rPr>
                        <a:t>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en-US" sz="800" u="none" strike="noStrike" dirty="0">
                          <a:effectLst/>
                        </a:rPr>
                        <a:t>Laboratory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Health Assessment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</a:t>
                      </a:r>
                      <a:r>
                        <a:rPr lang="tr-TR" sz="800" u="none" strike="noStrike" dirty="0" err="1">
                          <a:effectLst/>
                        </a:rPr>
                        <a:t>Laboratory</a:t>
                      </a:r>
                      <a:r>
                        <a:rPr lang="en-US" sz="800" u="none" strike="noStrike" dirty="0">
                          <a:effectLst/>
                        </a:rPr>
                        <a:t>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en-US" sz="800" u="none" strike="noStrike" dirty="0">
                          <a:effectLst/>
                        </a:rPr>
                        <a:t>Laboratory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TURK104</a:t>
                      </a:r>
                      <a:r>
                        <a:rPr lang="tr-TR" sz="800" u="none" strike="noStrike" dirty="0">
                          <a:effectLst/>
                        </a:rPr>
                        <a:t> (S1)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MED1010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Biochemistry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Derya Dilek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Kançağı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MED1022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Histopathology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MED1006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Pathology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MED1015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TURK104</a:t>
                      </a:r>
                      <a:r>
                        <a:rPr lang="tr-TR" sz="800" u="none" strike="noStrike" dirty="0">
                          <a:effectLst/>
                        </a:rPr>
                        <a:t> (S1)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MED1010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Biochemistry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Derya Dilek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Kançağı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MED1022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Histopathology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MED1006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Pathology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MED1015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(S2)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 (S1)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MED1014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Pharmacology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Levent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Hacısüleyman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ENG104 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(S3)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English II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(S2)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 (S1)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MED1014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Pharmacology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Levent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Hacısüleyman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ENG104 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(S3)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English II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(S2)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 (S1)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779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1487B3B6-E638-5A43-9E21-84C9C66E5AC2}"/>
              </a:ext>
            </a:extLst>
          </p:cNvPr>
          <p:cNvSpPr txBox="1"/>
          <p:nvPr/>
        </p:nvSpPr>
        <p:spPr>
          <a:xfrm>
            <a:off x="467544" y="116632"/>
            <a:ext cx="8136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D7D31"/>
              </a:buClr>
              <a:buNone/>
              <a:defRPr/>
            </a:pPr>
            <a:r>
              <a:rPr lang="en-US" sz="1500" b="1" dirty="0">
                <a:solidFill>
                  <a:prstClr val="black"/>
                </a:solidFill>
              </a:rPr>
              <a:t>2025-2026 </a:t>
            </a:r>
            <a:r>
              <a:rPr lang="tr-TR" sz="1500" b="1" dirty="0">
                <a:solidFill>
                  <a:prstClr val="black"/>
                </a:solidFill>
              </a:rPr>
              <a:t>Spring</a:t>
            </a:r>
            <a:r>
              <a:rPr lang="en-US" sz="1500" b="1" dirty="0">
                <a:solidFill>
                  <a:prstClr val="black"/>
                </a:solidFill>
              </a:rPr>
              <a:t> Semester Nursing (English) Program- 1st Grade Weekly Schedule </a:t>
            </a:r>
            <a:endParaRPr kumimoji="0"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5909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63AC37-8CCC-A34A-D83A-39152D4E2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F564E496-E042-48E7-2F99-9B43EB468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356066"/>
              </p:ext>
            </p:extLst>
          </p:nvPr>
        </p:nvGraphicFramePr>
        <p:xfrm>
          <a:off x="107504" y="548681"/>
          <a:ext cx="8856986" cy="557213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844672095"/>
                    </a:ext>
                  </a:extLst>
                </a:gridCol>
                <a:gridCol w="1001399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825651">
                  <a:extLst>
                    <a:ext uri="{9D8B030D-6E8A-4147-A177-3AD203B41FA5}">
                      <a16:colId xmlns:a16="http://schemas.microsoft.com/office/drawing/2014/main" val="2023541500"/>
                    </a:ext>
                  </a:extLst>
                </a:gridCol>
                <a:gridCol w="1351066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050829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351066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900711">
                  <a:extLst>
                    <a:ext uri="{9D8B030D-6E8A-4147-A177-3AD203B41FA5}">
                      <a16:colId xmlns:a16="http://schemas.microsoft.com/office/drawing/2014/main" val="3966610233"/>
                    </a:ext>
                  </a:extLst>
                </a:gridCol>
              </a:tblGrid>
              <a:tr h="25714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Cumartesi /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Surgical Diseases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(Laboratory)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Merve </a:t>
                      </a:r>
                      <a:r>
                        <a:rPr lang="en-US" sz="800" u="none" strike="noStrike" dirty="0" err="1">
                          <a:effectLst/>
                        </a:rPr>
                        <a:t>Kıymaç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 err="1">
                          <a:effectLst/>
                        </a:rPr>
                        <a:t>Sarı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60291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Surgical Diseases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(Laboratory)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Merve </a:t>
                      </a:r>
                      <a:r>
                        <a:rPr lang="en-US" sz="800" u="none" strike="noStrike" dirty="0" err="1">
                          <a:effectLst/>
                        </a:rPr>
                        <a:t>Kıymaç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 err="1">
                          <a:effectLst/>
                        </a:rPr>
                        <a:t>Sarı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SOC3051/SOC3053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Gender Equality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Surgical Diseases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(Laboratory)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Merve </a:t>
                      </a:r>
                      <a:r>
                        <a:rPr lang="en-US" sz="800" u="none" strike="noStrike" dirty="0" err="1">
                          <a:effectLst/>
                        </a:rPr>
                        <a:t>Kıymaç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 err="1">
                          <a:effectLst/>
                        </a:rPr>
                        <a:t>Sarı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SOC3051/SOC3053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Gender Equality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60291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NURS3055/NURS3065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Transcultural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Merve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Kıymaç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Sarı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NURS4067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Psychodrama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Prof. Dr. Gül Dikeç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NURS4053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Addiction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Gül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Dikeç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SOC2002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Sociology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Ece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Erbuğ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60291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NURS3055/NURS3065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Transcultural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Merve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Kıymaç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Sarı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NURS4067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Psychodrama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Prof. Dr. Gül Dikeç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NURS4053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Addiction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Gül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Dikeç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SOC2002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Sociology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Ece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Erbuğ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Surgical Diseases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(Laboratory)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Merve </a:t>
                      </a:r>
                      <a:r>
                        <a:rPr lang="en-US" sz="800" u="none" strike="noStrike" dirty="0" err="1">
                          <a:effectLst/>
                        </a:rPr>
                        <a:t>Kıymaç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 err="1">
                          <a:effectLst/>
                        </a:rPr>
                        <a:t>Sarı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HIST204 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(S1)</a:t>
                      </a: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Atatürk's Principles and The History of Turkish Renovation II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STAT2082 (S2)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Biostatistics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Zehra Civan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MIDW4008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MIDW4058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NURS2017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Transplantation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HIST204 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(S1)</a:t>
                      </a: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Atatürk's Principles and The History of Turkish Renovation II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STAT2082 (S2)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Biostatistics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Zehra Civan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MIDW4008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MIDW4058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NURS2017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Transplantation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BFC36CE3-9BFC-8D52-7EF7-E8AF285D1D7E}"/>
              </a:ext>
            </a:extLst>
          </p:cNvPr>
          <p:cNvSpPr txBox="1"/>
          <p:nvPr/>
        </p:nvSpPr>
        <p:spPr>
          <a:xfrm>
            <a:off x="467544" y="116632"/>
            <a:ext cx="8136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D7D31"/>
              </a:buClr>
              <a:buNone/>
              <a:defRPr/>
            </a:pPr>
            <a:r>
              <a:rPr lang="en-US" sz="1500" b="1" dirty="0">
                <a:solidFill>
                  <a:prstClr val="black"/>
                </a:solidFill>
              </a:rPr>
              <a:t>2025-2026 </a:t>
            </a:r>
            <a:r>
              <a:rPr lang="tr-TR" sz="1500" b="1" dirty="0">
                <a:solidFill>
                  <a:prstClr val="black"/>
                </a:solidFill>
              </a:rPr>
              <a:t>Spring</a:t>
            </a:r>
            <a:r>
              <a:rPr lang="en-US" sz="1500" b="1" dirty="0">
                <a:solidFill>
                  <a:prstClr val="black"/>
                </a:solidFill>
              </a:rPr>
              <a:t> Semester Nursing (English) Program- </a:t>
            </a:r>
            <a:r>
              <a:rPr lang="tr-TR" sz="1500" b="1" dirty="0">
                <a:solidFill>
                  <a:prstClr val="black"/>
                </a:solidFill>
              </a:rPr>
              <a:t>2nd</a:t>
            </a:r>
            <a:r>
              <a:rPr lang="en-US" sz="1500" b="1" dirty="0">
                <a:solidFill>
                  <a:prstClr val="black"/>
                </a:solidFill>
              </a:rPr>
              <a:t> Grade Weekly Schedule </a:t>
            </a:r>
            <a:endParaRPr kumimoji="0"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6926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D37866-2E8C-3DC2-22E3-A637FA538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B1405667-2C91-8201-C165-CB1AFECB0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722330"/>
              </p:ext>
            </p:extLst>
          </p:nvPr>
        </p:nvGraphicFramePr>
        <p:xfrm>
          <a:off x="467544" y="548681"/>
          <a:ext cx="8280920" cy="51618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987633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696702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342168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367491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316842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570084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2292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Disaster Management and First Aid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NURS3004 Management in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Prof. Dr. Arzu Kader Harmancı Seren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54890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Disaster Management and First Aid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NURS3004 Management in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Prof. Dr. Arzu Kader Harmancı Seren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Disaster Management and First Aid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NURS3004 Management in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Prof. Dr. Arzu Kader Harmancı Seren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Disaster Management and First Aid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NURS3004 Management in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Arzu Kader Harmancı Seren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MIDW4008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NURS3004 Management in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Arzu Kader Harmancı Seren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MIDW4008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NURS3004 Management in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Arzu Kader Harmancı Seren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4402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NURS3004 Management in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Arzu Kader Harmancı Seren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0B00606D-2261-1120-A063-A2B9D4886130}"/>
              </a:ext>
            </a:extLst>
          </p:cNvPr>
          <p:cNvSpPr txBox="1"/>
          <p:nvPr/>
        </p:nvSpPr>
        <p:spPr>
          <a:xfrm>
            <a:off x="467544" y="116632"/>
            <a:ext cx="8136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D7D31"/>
              </a:buClr>
              <a:buNone/>
              <a:defRPr/>
            </a:pPr>
            <a:r>
              <a:rPr lang="en-US" sz="1500" b="1" dirty="0">
                <a:solidFill>
                  <a:prstClr val="black"/>
                </a:solidFill>
              </a:rPr>
              <a:t>2025-2026 </a:t>
            </a:r>
            <a:r>
              <a:rPr lang="tr-TR" sz="1500" b="1" dirty="0">
                <a:solidFill>
                  <a:prstClr val="black"/>
                </a:solidFill>
              </a:rPr>
              <a:t>Spring</a:t>
            </a:r>
            <a:r>
              <a:rPr lang="en-US" sz="1500" b="1" dirty="0">
                <a:solidFill>
                  <a:prstClr val="black"/>
                </a:solidFill>
              </a:rPr>
              <a:t> Semester Nursing (English) Program- </a:t>
            </a:r>
            <a:r>
              <a:rPr lang="tr-TR" sz="1500" b="1" dirty="0">
                <a:solidFill>
                  <a:prstClr val="black"/>
                </a:solidFill>
              </a:rPr>
              <a:t>3rd</a:t>
            </a:r>
            <a:r>
              <a:rPr lang="en-US" sz="1500" b="1" dirty="0">
                <a:solidFill>
                  <a:prstClr val="black"/>
                </a:solidFill>
              </a:rPr>
              <a:t> Grade Weekly Schedule </a:t>
            </a:r>
            <a:endParaRPr kumimoji="0"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4783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6ABA15-06F3-DAA1-F58F-7C99769C9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09AA50C2-2944-9A99-2A2E-A932BEE99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378178"/>
              </p:ext>
            </p:extLst>
          </p:nvPr>
        </p:nvGraphicFramePr>
        <p:xfrm>
          <a:off x="467544" y="548680"/>
          <a:ext cx="8352927" cy="5112569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092907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561295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405165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457207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379143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457210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33515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NURS4004 Graduation Project Asst. Prof. Burcu Can 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NURS4004 Graduation Project Asst. Prof. Burcu Can 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NURS4004 Graduation Project Asst. Prof. Burcu Can 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79823E0D-F66E-FD7C-97A2-D5005D8D00B7}"/>
              </a:ext>
            </a:extLst>
          </p:cNvPr>
          <p:cNvSpPr txBox="1"/>
          <p:nvPr/>
        </p:nvSpPr>
        <p:spPr>
          <a:xfrm>
            <a:off x="467544" y="116632"/>
            <a:ext cx="8136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D7D31"/>
              </a:buClr>
              <a:buNone/>
              <a:defRPr/>
            </a:pPr>
            <a:r>
              <a:rPr lang="en-US" sz="1500" b="1" dirty="0">
                <a:solidFill>
                  <a:prstClr val="black"/>
                </a:solidFill>
              </a:rPr>
              <a:t>2025-2026 </a:t>
            </a:r>
            <a:r>
              <a:rPr lang="tr-TR" sz="1500" b="1" dirty="0">
                <a:solidFill>
                  <a:prstClr val="black"/>
                </a:solidFill>
              </a:rPr>
              <a:t>Spring</a:t>
            </a:r>
            <a:r>
              <a:rPr lang="en-US" sz="1500" b="1" dirty="0">
                <a:solidFill>
                  <a:prstClr val="black"/>
                </a:solidFill>
              </a:rPr>
              <a:t> Semester Nursing (English) Program- </a:t>
            </a:r>
            <a:r>
              <a:rPr lang="tr-TR" sz="1500" b="1" dirty="0">
                <a:solidFill>
                  <a:prstClr val="black"/>
                </a:solidFill>
              </a:rPr>
              <a:t>4th</a:t>
            </a:r>
            <a:r>
              <a:rPr lang="en-US" sz="1500" b="1" dirty="0">
                <a:solidFill>
                  <a:prstClr val="black"/>
                </a:solidFill>
              </a:rPr>
              <a:t> Grade Weekly Schedule </a:t>
            </a:r>
            <a:endParaRPr kumimoji="0"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0894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1909</Words>
  <Application>Microsoft Office PowerPoint</Application>
  <PresentationFormat>Ekran Gösterisi (4:3)</PresentationFormat>
  <Paragraphs>486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Bartu Seçilmiş</dc:creator>
  <cp:lastModifiedBy>Tahir Oruç</cp:lastModifiedBy>
  <cp:revision>36</cp:revision>
  <cp:lastPrinted>2022-02-24T09:20:43Z</cp:lastPrinted>
  <dcterms:created xsi:type="dcterms:W3CDTF">2021-04-20T12:55:35Z</dcterms:created>
  <dcterms:modified xsi:type="dcterms:W3CDTF">2026-02-26T11:38:34Z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