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6"/>
  </p:notesMasterIdLst>
  <p:handoutMasterIdLst>
    <p:handoutMasterId r:id="rId7"/>
  </p:handoutMasterIdLst>
  <p:sldIdLst>
    <p:sldId id="260" r:id="rId2"/>
    <p:sldId id="261" r:id="rId3"/>
    <p:sldId id="262" r:id="rId4"/>
    <p:sldId id="263" r:id="rId5"/>
  </p:sldIdLst>
  <p:sldSz cx="9144000" cy="6858000" type="screen4x3"/>
  <p:notesSz cx="7010400" cy="9296400"/>
  <p:defaultTextStyle>
    <a:defPPr rtl="0">
      <a:defRPr lang="tr-TR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3611"/>
    <a:srgbClr val="A44114"/>
    <a:srgbClr val="F3B99F"/>
    <a:srgbClr val="B94917"/>
    <a:srgbClr val="FF6600"/>
    <a:srgbClr val="000066"/>
    <a:srgbClr val="00002C"/>
    <a:srgbClr val="C4E7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7155" autoAdjust="0"/>
  </p:normalViewPr>
  <p:slideViewPr>
    <p:cSldViewPr>
      <p:cViewPr varScale="1">
        <p:scale>
          <a:sx n="111" d="100"/>
          <a:sy n="111" d="100"/>
        </p:scale>
        <p:origin x="165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296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ikdörtgen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rtl="0"/>
            <a:endParaRPr lang="tr-TR" dirty="0">
              <a:latin typeface="Arial" panose="020B0604020202020204" pitchFamily="34" charset="0"/>
            </a:endParaRPr>
          </a:p>
        </p:txBody>
      </p:sp>
      <p:sp>
        <p:nvSpPr>
          <p:cNvPr id="34819" name="Dikdörtgen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rtl="0"/>
            <a:fld id="{8EB1AC0F-E286-44A1-8E5A-20BC1E627360}" type="datetime1">
              <a:rPr lang="tr-TR" smtClean="0">
                <a:latin typeface="Arial" panose="020B0604020202020204" pitchFamily="34" charset="0"/>
              </a:rPr>
              <a:t>5.03.2026</a:t>
            </a:fld>
            <a:endParaRPr lang="tr-TR" dirty="0">
              <a:latin typeface="Arial" panose="020B0604020202020204" pitchFamily="34" charset="0"/>
            </a:endParaRPr>
          </a:p>
        </p:txBody>
      </p:sp>
      <p:sp>
        <p:nvSpPr>
          <p:cNvPr id="34820" name="Dikdörtgen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b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rtl="0"/>
            <a:endParaRPr lang="tr-TR" dirty="0">
              <a:latin typeface="Arial" panose="020B0604020202020204" pitchFamily="34" charset="0"/>
            </a:endParaRPr>
          </a:p>
        </p:txBody>
      </p:sp>
      <p:sp>
        <p:nvSpPr>
          <p:cNvPr id="34821" name="Dikdörtgen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b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rtl="0"/>
            <a:fld id="{F0B6EC5B-DE15-4B62-9DC0-DE1BD893DD16}" type="slidenum">
              <a:rPr lang="tr-TR" smtClean="0">
                <a:latin typeface="Arial" panose="020B0604020202020204" pitchFamily="34" charset="0"/>
              </a:rPr>
              <a:pPr/>
              <a:t>‹#›</a:t>
            </a:fld>
            <a:endParaRPr lang="tr-TR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86820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ikdörtgen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endParaRPr lang="tr-TR" noProof="0"/>
          </a:p>
        </p:txBody>
      </p:sp>
      <p:sp>
        <p:nvSpPr>
          <p:cNvPr id="26627" name="Dikdörtgen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fld id="{8B2142ED-62CF-4BE7-A720-C948E8939493}" type="datetime1">
              <a:rPr lang="tr-TR" noProof="0" smtClean="0"/>
              <a:t>5.03.2026</a:t>
            </a:fld>
            <a:endParaRPr lang="tr-TR" noProof="0"/>
          </a:p>
        </p:txBody>
      </p:sp>
      <p:sp>
        <p:nvSpPr>
          <p:cNvPr id="26628" name="Dikdörtgen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6629" name="Dikdörtgen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/>
          <a:p>
            <a:pPr lvl="0" rtl="0"/>
            <a:r>
              <a:rPr lang="tr-TR" noProof="0"/>
              <a:t>Asıl metin stillerini düzenlemek için tıklayın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</a:p>
        </p:txBody>
      </p:sp>
      <p:sp>
        <p:nvSpPr>
          <p:cNvPr id="26630" name="Dikdörtgen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b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endParaRPr lang="tr-TR" noProof="0"/>
          </a:p>
        </p:txBody>
      </p:sp>
      <p:sp>
        <p:nvSpPr>
          <p:cNvPr id="26631" name="Dikdörtgen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b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fld id="{823FACB9-4E35-4CB3-835A-2EBF55FAEDE3}" type="slidenum">
              <a:rPr lang="tr-TR" noProof="0" smtClean="0"/>
              <a:pPr/>
              <a:t>‹#›</a:t>
            </a:fld>
            <a:endParaRPr lang="tr-TR" noProof="0"/>
          </a:p>
        </p:txBody>
      </p:sp>
    </p:spTree>
    <p:extLst>
      <p:ext uri="{BB962C8B-B14F-4D97-AF65-F5344CB8AC3E}">
        <p14:creationId xmlns:p14="http://schemas.microsoft.com/office/powerpoint/2010/main" val="97186942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B36F6-45CF-44EC-92EC-747323348449}" type="datetime1">
              <a:rPr lang="tr-TR" altLang="en-US" smtClean="0"/>
              <a:t>5.03.2026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5280F-DE53-48B1-9FB9-96A39916642A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993316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1398-D18F-4241-92D7-094D1F5D15C5}" type="datetime1">
              <a:rPr lang="tr-TR" altLang="en-US" smtClean="0"/>
              <a:t>5.03.2026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119E-5338-4B55-81DC-57EAC9440FD0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363383244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A5FAC-E593-49AE-AED3-51E74CBDF44F}" type="datetime1">
              <a:rPr lang="tr-TR" altLang="en-US" smtClean="0"/>
              <a:t>5.03.2026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51BA-4196-46F7-BF5E-DE37F6712AD1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2713300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1EA4-7451-46EF-AC9C-BE38A0CA0DC9}" type="datetime1">
              <a:rPr lang="tr-TR" altLang="en-US" smtClean="0"/>
              <a:t>5.03.2026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6F290-D301-4864-9490-340EF11588D9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2004947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DF7E-E0B3-4182-8D13-C2DDF93AB6B5}" type="datetime1">
              <a:rPr lang="tr-TR" altLang="en-US" smtClean="0"/>
              <a:t>5.03.2026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08CE1-DD55-4A43-A479-EF83A2DC3985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3922947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E61A1-2D1E-4E9B-9B82-8D3E08C5898F}" type="datetime1">
              <a:rPr lang="tr-TR" altLang="en-US" smtClean="0"/>
              <a:t>5.03.2026</a:t>
            </a:fld>
            <a:endParaRPr lang="tr-TR" alt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7AF89-6755-46F5-BBCF-E571D7F311A5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3776520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B15FF-4579-4682-8FD7-06AFF4EE0B6F}" type="datetime1">
              <a:rPr lang="tr-TR" altLang="en-US" smtClean="0"/>
              <a:t>5.03.2026</a:t>
            </a:fld>
            <a:endParaRPr lang="tr-TR" altLang="en-US" dirty="0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BE3C0-1208-4260-82C3-0EB040027195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307366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031B7-64B7-4EF9-8B21-78A5D432910C}" type="datetime1">
              <a:rPr lang="tr-TR" altLang="en-US" smtClean="0"/>
              <a:t>5.03.2026</a:t>
            </a:fld>
            <a:endParaRPr lang="tr-TR" altLang="en-US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02DF6-5EF1-449D-8E8F-F40E7D2FCBCB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2210734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DB3C-10B7-4BB8-B7E6-EC2F3E485486}" type="datetime1">
              <a:rPr lang="tr-TR" altLang="en-US" smtClean="0"/>
              <a:t>5.03.2026</a:t>
            </a:fld>
            <a:endParaRPr lang="tr-TR" altLang="en-US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60AA-1533-4548-8781-A6D0EAE276D6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731592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1398-D18F-4241-92D7-094D1F5D15C5}" type="datetime1">
              <a:rPr lang="tr-TR" altLang="en-US" smtClean="0"/>
              <a:t>5.03.2026</a:t>
            </a:fld>
            <a:endParaRPr lang="tr-TR" alt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119E-5338-4B55-81DC-57EAC9440FD0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216947016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1398-D18F-4241-92D7-094D1F5D15C5}" type="datetime1">
              <a:rPr lang="tr-TR" altLang="en-US" smtClean="0"/>
              <a:t>5.03.2026</a:t>
            </a:fld>
            <a:endParaRPr lang="tr-TR" alt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119E-5338-4B55-81DC-57EAC9440FD0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193702023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B1398-D18F-4241-92D7-094D1F5D15C5}" type="datetime1">
              <a:rPr lang="tr-TR" altLang="en-US" smtClean="0"/>
              <a:t>5.03.2026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5119E-5338-4B55-81DC-57EAC9440FD0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2856845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8EE01328-5B06-B849-9DF6-4DE9BE2599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2331804"/>
              </p:ext>
            </p:extLst>
          </p:nvPr>
        </p:nvGraphicFramePr>
        <p:xfrm>
          <a:off x="467544" y="548680"/>
          <a:ext cx="7632846" cy="5002028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272141">
                  <a:extLst>
                    <a:ext uri="{9D8B030D-6E8A-4147-A177-3AD203B41FA5}">
                      <a16:colId xmlns:a16="http://schemas.microsoft.com/office/drawing/2014/main" val="4224116842"/>
                    </a:ext>
                  </a:extLst>
                </a:gridCol>
                <a:gridCol w="1272141">
                  <a:extLst>
                    <a:ext uri="{9D8B030D-6E8A-4147-A177-3AD203B41FA5}">
                      <a16:colId xmlns:a16="http://schemas.microsoft.com/office/drawing/2014/main" val="2859875989"/>
                    </a:ext>
                  </a:extLst>
                </a:gridCol>
                <a:gridCol w="1272141">
                  <a:extLst>
                    <a:ext uri="{9D8B030D-6E8A-4147-A177-3AD203B41FA5}">
                      <a16:colId xmlns:a16="http://schemas.microsoft.com/office/drawing/2014/main" val="1854824708"/>
                    </a:ext>
                  </a:extLst>
                </a:gridCol>
                <a:gridCol w="1272141">
                  <a:extLst>
                    <a:ext uri="{9D8B030D-6E8A-4147-A177-3AD203B41FA5}">
                      <a16:colId xmlns:a16="http://schemas.microsoft.com/office/drawing/2014/main" val="1394301653"/>
                    </a:ext>
                  </a:extLst>
                </a:gridCol>
                <a:gridCol w="1272141">
                  <a:extLst>
                    <a:ext uri="{9D8B030D-6E8A-4147-A177-3AD203B41FA5}">
                      <a16:colId xmlns:a16="http://schemas.microsoft.com/office/drawing/2014/main" val="2175925871"/>
                    </a:ext>
                  </a:extLst>
                </a:gridCol>
                <a:gridCol w="1272141">
                  <a:extLst>
                    <a:ext uri="{9D8B030D-6E8A-4147-A177-3AD203B41FA5}">
                      <a16:colId xmlns:a16="http://schemas.microsoft.com/office/drawing/2014/main" val="1919661560"/>
                    </a:ext>
                  </a:extLst>
                </a:gridCol>
              </a:tblGrid>
              <a:tr h="250028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Saatler / </a:t>
                      </a:r>
                      <a:r>
                        <a:rPr lang="tr-TR" sz="800" u="none" strike="noStrike" dirty="0" err="1">
                          <a:effectLst/>
                        </a:rPr>
                        <a:t>Hours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Pazartesi / </a:t>
                      </a:r>
                      <a:r>
                        <a:rPr lang="tr-TR" sz="800" u="none" strike="noStrike" dirty="0" err="1">
                          <a:effectLst/>
                        </a:rPr>
                        <a:t>Monday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Salı / </a:t>
                      </a:r>
                      <a:r>
                        <a:rPr lang="tr-TR" sz="800" u="none" strike="noStrike" dirty="0" err="1">
                          <a:effectLst/>
                        </a:rPr>
                        <a:t>Tuesday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Çarşamba / </a:t>
                      </a:r>
                      <a:r>
                        <a:rPr lang="tr-TR" sz="800" u="none" strike="noStrike" dirty="0" err="1">
                          <a:effectLst/>
                        </a:rPr>
                        <a:t>Wednesday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Perşembe / </a:t>
                      </a:r>
                      <a:r>
                        <a:rPr lang="tr-TR" sz="800" u="none" strike="noStrike" dirty="0" err="1">
                          <a:effectLst/>
                        </a:rPr>
                        <a:t>Thursday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Cuma / </a:t>
                      </a:r>
                      <a:r>
                        <a:rPr lang="tr-TR" sz="800" u="none" strike="noStrike" dirty="0" err="1">
                          <a:effectLst/>
                        </a:rPr>
                        <a:t>Friday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54384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08.00-08.50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375326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09.00-09.50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TURK102 Türk Dili II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S2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Dr. Öğr. Üyesi Süleyman Yiğit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ECON140-İktisat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Dr. Öğr. Üyesi Zühal Özbay </a:t>
                      </a:r>
                      <a:r>
                        <a:rPr lang="tr-TR" sz="800" u="none" strike="noStrike" dirty="0" err="1">
                          <a:effectLst/>
                        </a:rPr>
                        <a:t>Daş</a:t>
                      </a:r>
                      <a:r>
                        <a:rPr lang="tr-TR" sz="800" u="none" strike="noStrike" dirty="0">
                          <a:effectLst/>
                        </a:rPr>
                        <a:t>  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NUTR102-Beslenme İlkeleri ve Uygulamaları II - Teorik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Dr. Öğr. Üyesi Öykü Altınok  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30596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10.00-10.50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CHEM104-Organik Kimya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Dr. Öğr. Üyesi Ebru Didem Kuran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8555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11.00-11.50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COMP102 Bilişim Teknolojileri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S1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Dr. Öğr. Üyesi Cevahir Parlak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SOC202-Sağlık Sosyolojisi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Dr. Öğr. Üyesi Ferhat Değer 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308040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12.00-12.50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3792170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13.00-13.50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TURK110 Türkçe II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S1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Öğr. Gör. Egemen Sönmez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NUTR106-Demografik Yapı ve Sağlık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Dr. Öğr. Üyesi Öykü Altınok </a:t>
                      </a:r>
                    </a:p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NUTR102-Beslenme İlkeleri ve Uygulamaları II - Uygulama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Dr. Öğr. Üyesi Öykü Altınok 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404052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14.00-14.50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MAN102-Sağlıkta Kalite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Dr. Öğr. Üyesi İmdat KILBAŞ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232775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15.00-15.50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ENG102 </a:t>
                      </a:r>
                      <a:r>
                        <a:rPr lang="fr-F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İngilizce</a:t>
                      </a: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II</a:t>
                      </a:r>
                    </a:p>
                    <a:p>
                      <a:pPr algn="ctr" fontAlgn="b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S3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Öğr. Gör.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Hannaeh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Ghassemi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MED118 Tıbbi Biyoloji ve Genetik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Dr. Öğr. Üyesi Derya DİLEK KANÇAĞI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160103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16.00-16.50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897629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17.00-17.50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563359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18.00-18.50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8453554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19.00-19.50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9359819"/>
                  </a:ext>
                </a:extLst>
              </a:tr>
            </a:tbl>
          </a:graphicData>
        </a:graphic>
      </p:graphicFrame>
      <p:sp>
        <p:nvSpPr>
          <p:cNvPr id="6" name="Metin kutusu 5">
            <a:extLst>
              <a:ext uri="{FF2B5EF4-FFF2-40B4-BE49-F238E27FC236}">
                <a16:creationId xmlns:a16="http://schemas.microsoft.com/office/drawing/2014/main" id="{1487B3B6-E638-5A43-9E21-84C9C66E5AC2}"/>
              </a:ext>
            </a:extLst>
          </p:cNvPr>
          <p:cNvSpPr txBox="1"/>
          <p:nvPr/>
        </p:nvSpPr>
        <p:spPr>
          <a:xfrm>
            <a:off x="467544" y="116632"/>
            <a:ext cx="763284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D7D31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tr-TR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1. Sınıf Haftalık Ders Programı / </a:t>
            </a:r>
            <a:r>
              <a:rPr kumimoji="0" lang="tr-TR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Weekly</a:t>
            </a:r>
            <a:r>
              <a:rPr kumimoji="0" lang="tr-TR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Schedule</a:t>
            </a:r>
          </a:p>
        </p:txBody>
      </p:sp>
    </p:spTree>
    <p:extLst>
      <p:ext uri="{BB962C8B-B14F-4D97-AF65-F5344CB8AC3E}">
        <p14:creationId xmlns:p14="http://schemas.microsoft.com/office/powerpoint/2010/main" val="3285909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EE2B88E-9BFE-6D7D-FC39-DF99C8CB73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2527F7BD-49EA-B8AE-8EB5-8B4DAA706B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0053539"/>
              </p:ext>
            </p:extLst>
          </p:nvPr>
        </p:nvGraphicFramePr>
        <p:xfrm>
          <a:off x="467544" y="548680"/>
          <a:ext cx="7632849" cy="5002028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090407">
                  <a:extLst>
                    <a:ext uri="{9D8B030D-6E8A-4147-A177-3AD203B41FA5}">
                      <a16:colId xmlns:a16="http://schemas.microsoft.com/office/drawing/2014/main" val="4224116842"/>
                    </a:ext>
                  </a:extLst>
                </a:gridCol>
                <a:gridCol w="1090407">
                  <a:extLst>
                    <a:ext uri="{9D8B030D-6E8A-4147-A177-3AD203B41FA5}">
                      <a16:colId xmlns:a16="http://schemas.microsoft.com/office/drawing/2014/main" val="2859875989"/>
                    </a:ext>
                  </a:extLst>
                </a:gridCol>
                <a:gridCol w="1090407">
                  <a:extLst>
                    <a:ext uri="{9D8B030D-6E8A-4147-A177-3AD203B41FA5}">
                      <a16:colId xmlns:a16="http://schemas.microsoft.com/office/drawing/2014/main" val="1854824708"/>
                    </a:ext>
                  </a:extLst>
                </a:gridCol>
                <a:gridCol w="1090407">
                  <a:extLst>
                    <a:ext uri="{9D8B030D-6E8A-4147-A177-3AD203B41FA5}">
                      <a16:colId xmlns:a16="http://schemas.microsoft.com/office/drawing/2014/main" val="1394301653"/>
                    </a:ext>
                  </a:extLst>
                </a:gridCol>
                <a:gridCol w="1090407">
                  <a:extLst>
                    <a:ext uri="{9D8B030D-6E8A-4147-A177-3AD203B41FA5}">
                      <a16:colId xmlns:a16="http://schemas.microsoft.com/office/drawing/2014/main" val="2175925871"/>
                    </a:ext>
                  </a:extLst>
                </a:gridCol>
                <a:gridCol w="1090407">
                  <a:extLst>
                    <a:ext uri="{9D8B030D-6E8A-4147-A177-3AD203B41FA5}">
                      <a16:colId xmlns:a16="http://schemas.microsoft.com/office/drawing/2014/main" val="1919661560"/>
                    </a:ext>
                  </a:extLst>
                </a:gridCol>
                <a:gridCol w="1090407">
                  <a:extLst>
                    <a:ext uri="{9D8B030D-6E8A-4147-A177-3AD203B41FA5}">
                      <a16:colId xmlns:a16="http://schemas.microsoft.com/office/drawing/2014/main" val="1038732047"/>
                    </a:ext>
                  </a:extLst>
                </a:gridCol>
              </a:tblGrid>
              <a:tr h="250028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Saatler / </a:t>
                      </a:r>
                      <a:r>
                        <a:rPr lang="tr-TR" sz="800" u="none" strike="noStrike" dirty="0" err="1">
                          <a:effectLst/>
                        </a:rPr>
                        <a:t>Hours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Pazartesi / </a:t>
                      </a:r>
                      <a:r>
                        <a:rPr lang="tr-TR" sz="800" u="none" strike="noStrike" dirty="0" err="1">
                          <a:effectLst/>
                        </a:rPr>
                        <a:t>Monday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Salı / </a:t>
                      </a:r>
                      <a:r>
                        <a:rPr lang="tr-TR" sz="800" u="none" strike="noStrike" dirty="0" err="1">
                          <a:effectLst/>
                        </a:rPr>
                        <a:t>Tuesday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Çarşamba / </a:t>
                      </a:r>
                      <a:r>
                        <a:rPr lang="tr-TR" sz="800" u="none" strike="noStrike" dirty="0" err="1">
                          <a:effectLst/>
                        </a:rPr>
                        <a:t>Wednesday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Perşembe / </a:t>
                      </a:r>
                      <a:r>
                        <a:rPr lang="tr-TR" sz="800" u="none" strike="noStrike" dirty="0" err="1">
                          <a:effectLst/>
                        </a:rPr>
                        <a:t>Thursday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Cuma / </a:t>
                      </a:r>
                      <a:r>
                        <a:rPr lang="tr-TR" sz="800" u="none" strike="noStrike" dirty="0" err="1">
                          <a:effectLst/>
                        </a:rPr>
                        <a:t>Friday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Cumartesi/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Saturday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54384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08.00-08.50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375326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09.00-09.50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NEMC258-Sağlıkta İletişim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Dr. Öğr. Üyesi Can AKPOLAT 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30596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10.00-10.50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NUTR206-Besin Mikrobiyolojisi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(TEORİK)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Dr. Öğr. Üyesi Sezen Sevdin 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8555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11.00-11.50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NUTR294 Sürdürülebilir Beslenme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Dr. Öğr. Üyesi Nadide Gizem Tarakçı Filiz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HLTH251-Türk Mutfak Kültürü 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Öğr. Gör. Sümeyye Yılmaz Karaoğlu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NUTR202-Besin Kimyası ve Analizleri II 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Dr. Öğr. Üyesi Sezen Sevdin 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TEORİK 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HIST202-Atatürk İlkeleri ve İnkılap Tarihi II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S1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Dr. Öğr. Üyesi Onur Yamaner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308040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12.00-12.50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3792170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13.00-13.50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NURS357-Sağlığın Geliştirilmesi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Dr. Öğr. Üyesi Ebru SAĞIROĞLU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NUTR208-Anne ve Çocuk Beslenmesi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Prof. Dr. Muazzez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Garipağaoğlu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(TEORİK)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404052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14.00-14.50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NUTR204-Beslenme Biyokimyası II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Öğr. Gör. Sümeyye Yılmaz Karaoğlu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NUTR202-Besin Kimyası ve Analizleri II 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Dr. Öğr. Üyesi Sezen Sevdin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UYGULAMA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NUTR206-Besin Mikrobiyolojisi (UYGULAMA)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Dr. Öğr. Üyesi Sezen Sevdin 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232775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15.00-15.50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NUTR208-Anne ve Çocuk Beslenmesi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Prof. Dr. Muazzez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Garipağaoğlu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(UYGULAMA) 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160103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16.00-16.50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897629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17.00-17.50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563359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18.00-18.50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8453554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19.00-19.50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9359819"/>
                  </a:ext>
                </a:extLst>
              </a:tr>
            </a:tbl>
          </a:graphicData>
        </a:graphic>
      </p:graphicFrame>
      <p:sp>
        <p:nvSpPr>
          <p:cNvPr id="6" name="Metin kutusu 5">
            <a:extLst>
              <a:ext uri="{FF2B5EF4-FFF2-40B4-BE49-F238E27FC236}">
                <a16:creationId xmlns:a16="http://schemas.microsoft.com/office/drawing/2014/main" id="{8578CC15-3390-BE34-6EA6-2FC1C7EED664}"/>
              </a:ext>
            </a:extLst>
          </p:cNvPr>
          <p:cNvSpPr txBox="1"/>
          <p:nvPr/>
        </p:nvSpPr>
        <p:spPr>
          <a:xfrm>
            <a:off x="467544" y="116632"/>
            <a:ext cx="763284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D7D31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lang="tr-TR" sz="1500" b="1" dirty="0">
                <a:solidFill>
                  <a:prstClr val="black"/>
                </a:solidFill>
              </a:rPr>
              <a:t>2. Sınıf </a:t>
            </a:r>
            <a:r>
              <a:rPr kumimoji="0" lang="tr-TR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Haftalık Ders Programı / </a:t>
            </a:r>
            <a:r>
              <a:rPr kumimoji="0" lang="tr-TR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Weekly</a:t>
            </a:r>
            <a:r>
              <a:rPr kumimoji="0" lang="tr-TR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Schedule</a:t>
            </a:r>
          </a:p>
        </p:txBody>
      </p:sp>
    </p:spTree>
    <p:extLst>
      <p:ext uri="{BB962C8B-B14F-4D97-AF65-F5344CB8AC3E}">
        <p14:creationId xmlns:p14="http://schemas.microsoft.com/office/powerpoint/2010/main" val="4283783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8DFE28D-1665-D56E-511A-6D56BD2662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82474948-7FFD-C004-EF00-415BD2710B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6321079"/>
              </p:ext>
            </p:extLst>
          </p:nvPr>
        </p:nvGraphicFramePr>
        <p:xfrm>
          <a:off x="467544" y="548680"/>
          <a:ext cx="7632846" cy="5002028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272141">
                  <a:extLst>
                    <a:ext uri="{9D8B030D-6E8A-4147-A177-3AD203B41FA5}">
                      <a16:colId xmlns:a16="http://schemas.microsoft.com/office/drawing/2014/main" val="4224116842"/>
                    </a:ext>
                  </a:extLst>
                </a:gridCol>
                <a:gridCol w="1272141">
                  <a:extLst>
                    <a:ext uri="{9D8B030D-6E8A-4147-A177-3AD203B41FA5}">
                      <a16:colId xmlns:a16="http://schemas.microsoft.com/office/drawing/2014/main" val="2859875989"/>
                    </a:ext>
                  </a:extLst>
                </a:gridCol>
                <a:gridCol w="1272141">
                  <a:extLst>
                    <a:ext uri="{9D8B030D-6E8A-4147-A177-3AD203B41FA5}">
                      <a16:colId xmlns:a16="http://schemas.microsoft.com/office/drawing/2014/main" val="1854824708"/>
                    </a:ext>
                  </a:extLst>
                </a:gridCol>
                <a:gridCol w="1272141">
                  <a:extLst>
                    <a:ext uri="{9D8B030D-6E8A-4147-A177-3AD203B41FA5}">
                      <a16:colId xmlns:a16="http://schemas.microsoft.com/office/drawing/2014/main" val="1394301653"/>
                    </a:ext>
                  </a:extLst>
                </a:gridCol>
                <a:gridCol w="1272141">
                  <a:extLst>
                    <a:ext uri="{9D8B030D-6E8A-4147-A177-3AD203B41FA5}">
                      <a16:colId xmlns:a16="http://schemas.microsoft.com/office/drawing/2014/main" val="2175925871"/>
                    </a:ext>
                  </a:extLst>
                </a:gridCol>
                <a:gridCol w="1272141">
                  <a:extLst>
                    <a:ext uri="{9D8B030D-6E8A-4147-A177-3AD203B41FA5}">
                      <a16:colId xmlns:a16="http://schemas.microsoft.com/office/drawing/2014/main" val="1919661560"/>
                    </a:ext>
                  </a:extLst>
                </a:gridCol>
              </a:tblGrid>
              <a:tr h="250028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Saatler / </a:t>
                      </a:r>
                      <a:r>
                        <a:rPr lang="tr-TR" sz="800" u="none" strike="noStrike" dirty="0" err="1">
                          <a:effectLst/>
                        </a:rPr>
                        <a:t>Hours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Pazartesi / </a:t>
                      </a:r>
                      <a:r>
                        <a:rPr lang="tr-TR" sz="800" u="none" strike="noStrike" dirty="0" err="1">
                          <a:effectLst/>
                        </a:rPr>
                        <a:t>Monday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Salı / </a:t>
                      </a:r>
                      <a:r>
                        <a:rPr lang="tr-TR" sz="800" u="none" strike="noStrike" dirty="0" err="1">
                          <a:effectLst/>
                        </a:rPr>
                        <a:t>Tuesday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Çarşamba / </a:t>
                      </a:r>
                      <a:r>
                        <a:rPr lang="tr-TR" sz="800" u="none" strike="noStrike" dirty="0" err="1">
                          <a:effectLst/>
                        </a:rPr>
                        <a:t>Wednesday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Perşembe / </a:t>
                      </a:r>
                      <a:r>
                        <a:rPr lang="tr-TR" sz="800" u="none" strike="noStrike" dirty="0" err="1">
                          <a:effectLst/>
                        </a:rPr>
                        <a:t>Thursday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Cuma / </a:t>
                      </a:r>
                      <a:r>
                        <a:rPr lang="tr-TR" sz="800" u="none" strike="noStrike" dirty="0" err="1">
                          <a:effectLst/>
                        </a:rPr>
                        <a:t>Friday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54384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08.00-08.50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375326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09.00-09.50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NUTR304-Çocuk Hastalıklarında Beslenme ve Diyetetik II TEORİK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Prof. Dr. Muazzez </a:t>
                      </a:r>
                      <a:r>
                        <a:rPr lang="tr-TR" sz="800" u="none" strike="noStrike" dirty="0" err="1">
                          <a:effectLst/>
                        </a:rPr>
                        <a:t>Garipağaoğlu</a:t>
                      </a:r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NUTR382-Besin Destekleri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Dr. Öğr. Üyesi Nadide Gizem Tarakçı Filiz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NUTR302-Yetişkin Hastalıklarında Beslenme ve Diyetetik II - Teorik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Dr. Öğr. Üyesi Nadide Gizem Tarakçı Filiz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NUTR308-Toplumda Beslenme Sorunları ve Epidemiyolojisi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Dr. Öğr. Üyesi Nadide Gizem Tarakçı 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30596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10.00-10.50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STAT388-Biyoistatistik 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Dr. Öğr. Üyesi Bilge </a:t>
                      </a:r>
                      <a:r>
                        <a:rPr lang="tr-TR" sz="800" u="none" strike="noStrike" dirty="0" err="1">
                          <a:effectLst/>
                        </a:rPr>
                        <a:t>Serdarer</a:t>
                      </a:r>
                      <a:r>
                        <a:rPr lang="tr-TR" sz="800" u="none" strike="noStrike" dirty="0">
                          <a:effectLst/>
                        </a:rPr>
                        <a:t> Kuzu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8555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11.00-11.50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NUTR306-Toplu Beslenme Sistemleri II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Dr. Öğr. Üyesi Sezen Sevdin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NUTR376-Egzersiz ve Spor Performansında Beslenme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Dr. Öğr. Üyesi Öykü Altınok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308040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12.00-12.50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3792170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13.00-13.50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NUTR304-Çocuk Hastalıklarında Beslenme ve Diyetetik II UYGULAMA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Prof. Dr. Muazzez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Garipağaoğlu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NUTR302-Yetişkin Hastalıklarında Beslenme ve Diyetetik II - Uygulama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Dr. Öğr. Üyesi Nadide Gizem Tarakçı Filiz 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404052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14.00-14.50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232775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15.00-15.50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160103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16.00-16.50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897629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17.00-17.50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563359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18.00-18.50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8453554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19.00-19.50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9359819"/>
                  </a:ext>
                </a:extLst>
              </a:tr>
            </a:tbl>
          </a:graphicData>
        </a:graphic>
      </p:graphicFrame>
      <p:sp>
        <p:nvSpPr>
          <p:cNvPr id="6" name="Metin kutusu 5">
            <a:extLst>
              <a:ext uri="{FF2B5EF4-FFF2-40B4-BE49-F238E27FC236}">
                <a16:creationId xmlns:a16="http://schemas.microsoft.com/office/drawing/2014/main" id="{D5C7DD67-85A4-FECF-ED15-1925A11086E4}"/>
              </a:ext>
            </a:extLst>
          </p:cNvPr>
          <p:cNvSpPr txBox="1"/>
          <p:nvPr/>
        </p:nvSpPr>
        <p:spPr>
          <a:xfrm>
            <a:off x="467544" y="116632"/>
            <a:ext cx="763284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D7D31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tr-TR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3. Sınıf Haftalık Ders Programı / </a:t>
            </a:r>
            <a:r>
              <a:rPr kumimoji="0" lang="tr-TR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Weekly</a:t>
            </a:r>
            <a:r>
              <a:rPr kumimoji="0" lang="tr-TR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Schedule</a:t>
            </a:r>
          </a:p>
        </p:txBody>
      </p:sp>
    </p:spTree>
    <p:extLst>
      <p:ext uri="{BB962C8B-B14F-4D97-AF65-F5344CB8AC3E}">
        <p14:creationId xmlns:p14="http://schemas.microsoft.com/office/powerpoint/2010/main" val="2094958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F1F57BE-FFDA-8F7D-7844-E197E22055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F60E736C-16C6-2A8C-C156-2FCE41873F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0982859"/>
              </p:ext>
            </p:extLst>
          </p:nvPr>
        </p:nvGraphicFramePr>
        <p:xfrm>
          <a:off x="467544" y="548680"/>
          <a:ext cx="7632846" cy="5069512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848094">
                  <a:extLst>
                    <a:ext uri="{9D8B030D-6E8A-4147-A177-3AD203B41FA5}">
                      <a16:colId xmlns:a16="http://schemas.microsoft.com/office/drawing/2014/main" val="4224116842"/>
                    </a:ext>
                  </a:extLst>
                </a:gridCol>
                <a:gridCol w="848094">
                  <a:extLst>
                    <a:ext uri="{9D8B030D-6E8A-4147-A177-3AD203B41FA5}">
                      <a16:colId xmlns:a16="http://schemas.microsoft.com/office/drawing/2014/main" val="2859875989"/>
                    </a:ext>
                  </a:extLst>
                </a:gridCol>
                <a:gridCol w="848094">
                  <a:extLst>
                    <a:ext uri="{9D8B030D-6E8A-4147-A177-3AD203B41FA5}">
                      <a16:colId xmlns:a16="http://schemas.microsoft.com/office/drawing/2014/main" val="1854824708"/>
                    </a:ext>
                  </a:extLst>
                </a:gridCol>
                <a:gridCol w="848094">
                  <a:extLst>
                    <a:ext uri="{9D8B030D-6E8A-4147-A177-3AD203B41FA5}">
                      <a16:colId xmlns:a16="http://schemas.microsoft.com/office/drawing/2014/main" val="1394301653"/>
                    </a:ext>
                  </a:extLst>
                </a:gridCol>
                <a:gridCol w="848094">
                  <a:extLst>
                    <a:ext uri="{9D8B030D-6E8A-4147-A177-3AD203B41FA5}">
                      <a16:colId xmlns:a16="http://schemas.microsoft.com/office/drawing/2014/main" val="2175925871"/>
                    </a:ext>
                  </a:extLst>
                </a:gridCol>
                <a:gridCol w="848094">
                  <a:extLst>
                    <a:ext uri="{9D8B030D-6E8A-4147-A177-3AD203B41FA5}">
                      <a16:colId xmlns:a16="http://schemas.microsoft.com/office/drawing/2014/main" val="1919661560"/>
                    </a:ext>
                  </a:extLst>
                </a:gridCol>
                <a:gridCol w="848094">
                  <a:extLst>
                    <a:ext uri="{9D8B030D-6E8A-4147-A177-3AD203B41FA5}">
                      <a16:colId xmlns:a16="http://schemas.microsoft.com/office/drawing/2014/main" val="3920414107"/>
                    </a:ext>
                  </a:extLst>
                </a:gridCol>
                <a:gridCol w="848094">
                  <a:extLst>
                    <a:ext uri="{9D8B030D-6E8A-4147-A177-3AD203B41FA5}">
                      <a16:colId xmlns:a16="http://schemas.microsoft.com/office/drawing/2014/main" val="3011554726"/>
                    </a:ext>
                  </a:extLst>
                </a:gridCol>
                <a:gridCol w="848094">
                  <a:extLst>
                    <a:ext uri="{9D8B030D-6E8A-4147-A177-3AD203B41FA5}">
                      <a16:colId xmlns:a16="http://schemas.microsoft.com/office/drawing/2014/main" val="2961096830"/>
                    </a:ext>
                  </a:extLst>
                </a:gridCol>
              </a:tblGrid>
              <a:tr h="250028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Saatler / </a:t>
                      </a:r>
                      <a:r>
                        <a:rPr lang="tr-TR" sz="800" u="none" strike="noStrike" dirty="0" err="1">
                          <a:effectLst/>
                        </a:rPr>
                        <a:t>Hours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Pazartesi / </a:t>
                      </a:r>
                      <a:r>
                        <a:rPr lang="tr-TR" sz="800" u="none" strike="noStrike" dirty="0" err="1">
                          <a:effectLst/>
                        </a:rPr>
                        <a:t>Monday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Salı / </a:t>
                      </a:r>
                      <a:r>
                        <a:rPr lang="tr-TR" sz="800" u="none" strike="noStrike" dirty="0" err="1">
                          <a:effectLst/>
                        </a:rPr>
                        <a:t>Tuesday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Çarşamba / </a:t>
                      </a:r>
                      <a:r>
                        <a:rPr lang="tr-TR" sz="800" u="none" strike="noStrike" dirty="0" err="1">
                          <a:effectLst/>
                        </a:rPr>
                        <a:t>Wednesday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Perşembe / </a:t>
                      </a:r>
                      <a:r>
                        <a:rPr lang="tr-TR" sz="800" u="none" strike="noStrike" dirty="0" err="1">
                          <a:effectLst/>
                        </a:rPr>
                        <a:t>Thursday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Cuma / </a:t>
                      </a:r>
                      <a:r>
                        <a:rPr lang="tr-TR" sz="800" u="none" strike="noStrike" dirty="0" err="1">
                          <a:effectLst/>
                        </a:rPr>
                        <a:t>Friday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u="none" strike="noStrike" dirty="0">
                          <a:effectLst/>
                        </a:rPr>
                        <a:t>Cuma / </a:t>
                      </a:r>
                      <a:r>
                        <a:rPr lang="tr-TR" sz="800" u="none" strike="noStrike" dirty="0" err="1">
                          <a:effectLst/>
                        </a:rPr>
                        <a:t>Friday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Cumartesi/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Saturday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Pazar/Sunday</a:t>
                      </a: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54384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08.00-08.50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0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NUTR403-Klinik Beslenme Yetişkin Uygulaması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Dr. Öğr. Üyesi Nadide Gizem Tarakçı Filiz (Uygulama)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NUTR413-Dış Kurum Uygulamaları 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Dr. Öğr. Üyesi Sezen Sevdin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0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NUTR402-Klinik Beslenme Çocuk Uygulaması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Dr. Öğr. Üyesi Öykü Altınok (Uygulama) 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NUTR410- Bitirme Projesi II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Prof. Dr. Muazzez </a:t>
                      </a:r>
                      <a:r>
                        <a:rPr lang="tr-TR" sz="800" u="none" strike="noStrike" dirty="0" err="1">
                          <a:effectLst/>
                        </a:rPr>
                        <a:t>Garipağaoğlu</a:t>
                      </a:r>
                      <a:r>
                        <a:rPr lang="tr-TR" sz="800" u="none" strike="noStrike" dirty="0">
                          <a:effectLst/>
                        </a:rPr>
                        <a:t> (S1)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Dr. Öğr. Üyesi Nadide Gizem Tarakçı Filiz (S2)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Dr. Öğr. Üyesi Öykü Altınok (S3) 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0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NUTR408-Toplu Beslenme Sistemleri Uygulaması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Dr. Öğr. Üyesi Nadide Gizem Tarakçı Filiz (Uygulama)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2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NUTR401- Toplum Sağlığı Beslenme Uygulaması 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Dr. Öğr. Üyesi Nadide Gizem Tarakçı Filiz  (S1)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Dr. Öğr. Üyesi Öykü Altınok (S2) 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375326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09.00-09.50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30596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10.00-10.50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NUTR486-Besin Duyarlılığı ve Alerjilerinde Beslenme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Dr. Öğr. Üyesi Öykü Altınok  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8555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11.00-11.50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308040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12.00-12.50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3792170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13.00-13.50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404052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14.00-14.50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NUTR453-Beslenme ve Diyetetik alanında Etik 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Dr. Öğr. Üyesi Nadide Gizem Tarakçı Filiz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HLTH406-Akademik Yazım ve Literatür İnceleme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Dr. Öğr. Üyesi Öykü Altınok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232775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15.00-15.50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160103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16.00-16.50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NUTR409-Bitirme 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Projesi I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Dr. Öğr. Üyesi Sezen Sevdin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897629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17.00-17.50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563359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18.00-18.50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NUTR403-Klinik Beslenme Yetişkin Uygulaması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Dr. Öğr. Üyesi Nadide Gizem Tarakçı Filiz (Teorik)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NUTR402-Klinik Beslenme Çocuk Uygulaması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Dr. Öğr. Üyesi Öykü Altınok (Teorik)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NUTR408-Toplu Beslenme Sistemleri Uygulaması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Dr. Öğr. Üyesi Nadide Gizem Tarakçı Filiz (Teorik)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8453554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19.00-19.50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9359819"/>
                  </a:ext>
                </a:extLst>
              </a:tr>
            </a:tbl>
          </a:graphicData>
        </a:graphic>
      </p:graphicFrame>
      <p:sp>
        <p:nvSpPr>
          <p:cNvPr id="6" name="Metin kutusu 5">
            <a:extLst>
              <a:ext uri="{FF2B5EF4-FFF2-40B4-BE49-F238E27FC236}">
                <a16:creationId xmlns:a16="http://schemas.microsoft.com/office/drawing/2014/main" id="{52E0E26E-1A5A-68A8-61CD-5BECA6B270B1}"/>
              </a:ext>
            </a:extLst>
          </p:cNvPr>
          <p:cNvSpPr txBox="1"/>
          <p:nvPr/>
        </p:nvSpPr>
        <p:spPr>
          <a:xfrm>
            <a:off x="467544" y="116632"/>
            <a:ext cx="763284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D7D31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tr-TR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4. Sınıf Haftalık Ders Programı / </a:t>
            </a:r>
            <a:r>
              <a:rPr kumimoji="0" lang="tr-TR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Weekly</a:t>
            </a:r>
            <a:r>
              <a:rPr kumimoji="0" lang="tr-TR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Schedule</a:t>
            </a:r>
          </a:p>
        </p:txBody>
      </p:sp>
    </p:spTree>
    <p:extLst>
      <p:ext uri="{BB962C8B-B14F-4D97-AF65-F5344CB8AC3E}">
        <p14:creationId xmlns:p14="http://schemas.microsoft.com/office/powerpoint/2010/main" val="4242318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</TotalTime>
  <Words>810</Words>
  <Application>Microsoft Office PowerPoint</Application>
  <PresentationFormat>Ekran Gösterisi (4:3)</PresentationFormat>
  <Paragraphs>218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 Teması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Bartu Seçilmiş</dc:creator>
  <cp:lastModifiedBy>Arş. Gör. Nagihan ŞEN</cp:lastModifiedBy>
  <cp:revision>30</cp:revision>
  <cp:lastPrinted>2022-02-24T09:20:43Z</cp:lastPrinted>
  <dcterms:created xsi:type="dcterms:W3CDTF">2021-04-20T12:55:35Z</dcterms:created>
  <dcterms:modified xsi:type="dcterms:W3CDTF">2026-03-05T07:48:06Z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