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6"/>
  </p:notesMasterIdLst>
  <p:handoutMasterIdLst>
    <p:handoutMasterId r:id="rId7"/>
  </p:handoutMasterIdLst>
  <p:sldIdLst>
    <p:sldId id="266" r:id="rId2"/>
    <p:sldId id="264" r:id="rId3"/>
    <p:sldId id="265" r:id="rId4"/>
    <p:sldId id="260" r:id="rId5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B62738-7BDB-41CA-8C61-91A04470596F}" v="45" dt="2026-09-17T08:09:48.702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7155" autoAdjust="0"/>
  </p:normalViewPr>
  <p:slideViewPr>
    <p:cSldViewPr>
      <p:cViewPr>
        <p:scale>
          <a:sx n="75" d="100"/>
          <a:sy n="75" d="100"/>
        </p:scale>
        <p:origin x="-440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ş. Gör. Berkay Zülfikar KIZILIRMAK" userId="9b7cea82-bd78-48d9-a33f-090ac540eb70" providerId="ADAL" clId="{CDF564EC-8358-4518-A7F3-C7223AD6EA7D}"/>
    <pc:docChg chg="undo redo custSel modSld">
      <pc:chgData name="Arş. Gör. Berkay Zülfikar KIZILIRMAK" userId="9b7cea82-bd78-48d9-a33f-090ac540eb70" providerId="ADAL" clId="{CDF564EC-8358-4518-A7F3-C7223AD6EA7D}" dt="2026-09-17T13:02:33.521" v="634" actId="1035"/>
      <pc:docMkLst>
        <pc:docMk/>
      </pc:docMkLst>
      <pc:sldChg chg="modSp mod">
        <pc:chgData name="Arş. Gör. Berkay Zülfikar KIZILIRMAK" userId="9b7cea82-bd78-48d9-a33f-090ac540eb70" providerId="ADAL" clId="{CDF564EC-8358-4518-A7F3-C7223AD6EA7D}" dt="2026-09-11T13:23:36.165" v="537" actId="20577"/>
        <pc:sldMkLst>
          <pc:docMk/>
          <pc:sldMk cId="3285909656" sldId="260"/>
        </pc:sldMkLst>
        <pc:graphicFrameChg chg="mod modGraphic">
          <ac:chgData name="Arş. Gör. Berkay Zülfikar KIZILIRMAK" userId="9b7cea82-bd78-48d9-a33f-090ac540eb70" providerId="ADAL" clId="{CDF564EC-8358-4518-A7F3-C7223AD6EA7D}" dt="2026-09-11T13:23:36.165" v="537" actId="20577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  <pc:sldChg chg="modSp mod">
        <pc:chgData name="Arş. Gör. Berkay Zülfikar KIZILIRMAK" userId="9b7cea82-bd78-48d9-a33f-090ac540eb70" providerId="ADAL" clId="{CDF564EC-8358-4518-A7F3-C7223AD6EA7D}" dt="2026-09-17T08:10:06.841" v="632" actId="20577"/>
        <pc:sldMkLst>
          <pc:docMk/>
          <pc:sldMk cId="736525898" sldId="264"/>
        </pc:sldMkLst>
        <pc:graphicFrameChg chg="mod modGraphic">
          <ac:chgData name="Arş. Gör. Berkay Zülfikar KIZILIRMAK" userId="9b7cea82-bd78-48d9-a33f-090ac540eb70" providerId="ADAL" clId="{CDF564EC-8358-4518-A7F3-C7223AD6EA7D}" dt="2026-09-17T08:10:06.841" v="632" actId="20577"/>
          <ac:graphicFrameMkLst>
            <pc:docMk/>
            <pc:sldMk cId="736525898" sldId="264"/>
            <ac:graphicFrameMk id="5" creationId="{59B9C1A9-5267-E048-9194-325203C75A1A}"/>
          </ac:graphicFrameMkLst>
        </pc:graphicFrameChg>
      </pc:sldChg>
      <pc:sldChg chg="modSp mod">
        <pc:chgData name="Arş. Gör. Berkay Zülfikar KIZILIRMAK" userId="9b7cea82-bd78-48d9-a33f-090ac540eb70" providerId="ADAL" clId="{CDF564EC-8358-4518-A7F3-C7223AD6EA7D}" dt="2026-09-11T13:46:10.492" v="589"/>
        <pc:sldMkLst>
          <pc:docMk/>
          <pc:sldMk cId="1699168373" sldId="265"/>
        </pc:sldMkLst>
        <pc:graphicFrameChg chg="mod modGraphic">
          <ac:chgData name="Arş. Gör. Berkay Zülfikar KIZILIRMAK" userId="9b7cea82-bd78-48d9-a33f-090ac540eb70" providerId="ADAL" clId="{CDF564EC-8358-4518-A7F3-C7223AD6EA7D}" dt="2026-09-11T13:46:10.492" v="589"/>
          <ac:graphicFrameMkLst>
            <pc:docMk/>
            <pc:sldMk cId="1699168373" sldId="265"/>
            <ac:graphicFrameMk id="5" creationId="{D5EF4252-95FF-6080-E1C7-7B091E651950}"/>
          </ac:graphicFrameMkLst>
        </pc:graphicFrameChg>
      </pc:sldChg>
      <pc:sldChg chg="modSp mod">
        <pc:chgData name="Arş. Gör. Berkay Zülfikar KIZILIRMAK" userId="9b7cea82-bd78-48d9-a33f-090ac540eb70" providerId="ADAL" clId="{CDF564EC-8358-4518-A7F3-C7223AD6EA7D}" dt="2026-09-17T13:02:33.521" v="634" actId="1035"/>
        <pc:sldMkLst>
          <pc:docMk/>
          <pc:sldMk cId="4078594500" sldId="266"/>
        </pc:sldMkLst>
        <pc:spChg chg="mod">
          <ac:chgData name="Arş. Gör. Berkay Zülfikar KIZILIRMAK" userId="9b7cea82-bd78-48d9-a33f-090ac540eb70" providerId="ADAL" clId="{CDF564EC-8358-4518-A7F3-C7223AD6EA7D}" dt="2026-09-17T13:02:33.521" v="634" actId="1035"/>
          <ac:spMkLst>
            <pc:docMk/>
            <pc:sldMk cId="4078594500" sldId="266"/>
            <ac:spMk id="6" creationId="{6F992F08-5D97-5689-137C-5FFB0BF1CBE5}"/>
          </ac:spMkLst>
        </pc:spChg>
        <pc:graphicFrameChg chg="mod modGraphic">
          <ac:chgData name="Arş. Gör. Berkay Zülfikar KIZILIRMAK" userId="9b7cea82-bd78-48d9-a33f-090ac540eb70" providerId="ADAL" clId="{CDF564EC-8358-4518-A7F3-C7223AD6EA7D}" dt="2026-09-11T13:27:33.534" v="555" actId="20577"/>
          <ac:graphicFrameMkLst>
            <pc:docMk/>
            <pc:sldMk cId="4078594500" sldId="266"/>
            <ac:graphicFrameMk id="5" creationId="{75D8445A-B294-5602-6287-B59D73874E0D}"/>
          </ac:graphicFrameMkLst>
        </pc:graphicFrameChg>
      </pc:sldChg>
    </pc:docChg>
  </pc:docChgLst>
  <pc:docChgLst>
    <pc:chgData name="Arş. Gör. Berkay Zülfikar KIZILIRMAK" userId="9b7cea82-bd78-48d9-a33f-090ac540eb70" providerId="ADAL" clId="{7852BC7A-15FB-4A21-9E11-5CA68EC49A26}"/>
    <pc:docChg chg="undo redo custSel modSld">
      <pc:chgData name="Arş. Gör. Berkay Zülfikar KIZILIRMAK" userId="9b7cea82-bd78-48d9-a33f-090ac540eb70" providerId="ADAL" clId="{7852BC7A-15FB-4A21-9E11-5CA68EC49A26}" dt="2026-08-26T13:55:53.042" v="1107" actId="798"/>
      <pc:docMkLst>
        <pc:docMk/>
      </pc:docMkLst>
      <pc:sldChg chg="modSp mod">
        <pc:chgData name="Arş. Gör. Berkay Zülfikar KIZILIRMAK" userId="9b7cea82-bd78-48d9-a33f-090ac540eb70" providerId="ADAL" clId="{7852BC7A-15FB-4A21-9E11-5CA68EC49A26}" dt="2026-08-26T13:55:53.042" v="1107" actId="798"/>
        <pc:sldMkLst>
          <pc:docMk/>
          <pc:sldMk cId="3285909656" sldId="260"/>
        </pc:sldMkLst>
        <pc:graphicFrameChg chg="mod modGraphic">
          <ac:chgData name="Arş. Gör. Berkay Zülfikar KIZILIRMAK" userId="9b7cea82-bd78-48d9-a33f-090ac540eb70" providerId="ADAL" clId="{7852BC7A-15FB-4A21-9E11-5CA68EC49A26}" dt="2026-08-26T13:55:53.042" v="1107" actId="798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  <pc:sldChg chg="modSp mod">
        <pc:chgData name="Arş. Gör. Berkay Zülfikar KIZILIRMAK" userId="9b7cea82-bd78-48d9-a33f-090ac540eb70" providerId="ADAL" clId="{7852BC7A-15FB-4A21-9E11-5CA68EC49A26}" dt="2026-08-26T13:55:22.171" v="1106" actId="14734"/>
        <pc:sldMkLst>
          <pc:docMk/>
          <pc:sldMk cId="736525898" sldId="264"/>
        </pc:sldMkLst>
        <pc:spChg chg="mod">
          <ac:chgData name="Arş. Gör. Berkay Zülfikar KIZILIRMAK" userId="9b7cea82-bd78-48d9-a33f-090ac540eb70" providerId="ADAL" clId="{7852BC7A-15FB-4A21-9E11-5CA68EC49A26}" dt="2026-08-26T12:19:32.695" v="489" actId="1076"/>
          <ac:spMkLst>
            <pc:docMk/>
            <pc:sldMk cId="736525898" sldId="264"/>
            <ac:spMk id="6" creationId="{9D7FDB8E-9C5A-C887-D938-616AD1C3B9D4}"/>
          </ac:spMkLst>
        </pc:spChg>
        <pc:graphicFrameChg chg="mod modGraphic">
          <ac:chgData name="Arş. Gör. Berkay Zülfikar KIZILIRMAK" userId="9b7cea82-bd78-48d9-a33f-090ac540eb70" providerId="ADAL" clId="{7852BC7A-15FB-4A21-9E11-5CA68EC49A26}" dt="2026-08-26T13:55:22.171" v="1106" actId="14734"/>
          <ac:graphicFrameMkLst>
            <pc:docMk/>
            <pc:sldMk cId="736525898" sldId="264"/>
            <ac:graphicFrameMk id="5" creationId="{59B9C1A9-5267-E048-9194-325203C75A1A}"/>
          </ac:graphicFrameMkLst>
        </pc:graphicFrameChg>
      </pc:sldChg>
      <pc:sldChg chg="modSp mod">
        <pc:chgData name="Arş. Gör. Berkay Zülfikar KIZILIRMAK" userId="9b7cea82-bd78-48d9-a33f-090ac540eb70" providerId="ADAL" clId="{7852BC7A-15FB-4A21-9E11-5CA68EC49A26}" dt="2026-08-26T13:51:36.836" v="1098" actId="20577"/>
        <pc:sldMkLst>
          <pc:docMk/>
          <pc:sldMk cId="1699168373" sldId="265"/>
        </pc:sldMkLst>
        <pc:graphicFrameChg chg="mod modGraphic">
          <ac:chgData name="Arş. Gör. Berkay Zülfikar KIZILIRMAK" userId="9b7cea82-bd78-48d9-a33f-090ac540eb70" providerId="ADAL" clId="{7852BC7A-15FB-4A21-9E11-5CA68EC49A26}" dt="2026-08-26T13:51:36.836" v="1098" actId="20577"/>
          <ac:graphicFrameMkLst>
            <pc:docMk/>
            <pc:sldMk cId="1699168373" sldId="265"/>
            <ac:graphicFrameMk id="5" creationId="{D5EF4252-95FF-6080-E1C7-7B091E651950}"/>
          </ac:graphicFrameMkLst>
        </pc:graphicFrameChg>
      </pc:sldChg>
      <pc:sldChg chg="modSp mod">
        <pc:chgData name="Arş. Gör. Berkay Zülfikar KIZILIRMAK" userId="9b7cea82-bd78-48d9-a33f-090ac540eb70" providerId="ADAL" clId="{7852BC7A-15FB-4A21-9E11-5CA68EC49A26}" dt="2026-08-26T13:53:18.242" v="1102" actId="2165"/>
        <pc:sldMkLst>
          <pc:docMk/>
          <pc:sldMk cId="4078594500" sldId="266"/>
        </pc:sldMkLst>
        <pc:graphicFrameChg chg="mod modGraphic">
          <ac:chgData name="Arş. Gör. Berkay Zülfikar KIZILIRMAK" userId="9b7cea82-bd78-48d9-a33f-090ac540eb70" providerId="ADAL" clId="{7852BC7A-15FB-4A21-9E11-5CA68EC49A26}" dt="2026-08-26T13:53:18.242" v="1102" actId="2165"/>
          <ac:graphicFrameMkLst>
            <pc:docMk/>
            <pc:sldMk cId="4078594500" sldId="266"/>
            <ac:graphicFrameMk id="5" creationId="{75D8445A-B294-5602-6287-B59D73874E0D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17.09.2026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17.09.2026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785A80-9C81-E5DA-AE77-838D31A69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75D8445A-B294-5602-6287-B59D73874E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234073"/>
              </p:ext>
            </p:extLst>
          </p:nvPr>
        </p:nvGraphicFramePr>
        <p:xfrm>
          <a:off x="467544" y="548680"/>
          <a:ext cx="7632848" cy="4316636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466834027"/>
                    </a:ext>
                  </a:extLst>
                </a:gridCol>
                <a:gridCol w="1104122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272142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28444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09.00-09.50 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PSYC1001 </a:t>
                      </a:r>
                    </a:p>
                    <a:p>
                      <a:pPr algn="ctr" fontAlgn="b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Basic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Psychology</a:t>
                      </a:r>
                      <a:b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Dr. Öğr. Üyesi Petek AKMAN ÖZDEMİR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PTRE150</a:t>
                      </a:r>
                    </a:p>
                    <a:p>
                      <a:pPr algn="ctr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Terminology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of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Physiotherapy</a:t>
                      </a: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Dr. Öğr. Üyesi Baha NACİ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CHEM105 </a:t>
                      </a:r>
                    </a:p>
                    <a:p>
                      <a:pPr algn="ctr" fontAlgn="b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Biochemistry</a:t>
                      </a: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Dr. Öğr. Üyesi Derya Dilek KANÇAĞI</a:t>
                      </a:r>
                    </a:p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TURK107 </a:t>
                      </a:r>
                    </a:p>
                    <a:p>
                      <a:pPr algn="ctr" fontAlgn="b"/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Turkish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</a:t>
                      </a:r>
                    </a:p>
                    <a:p>
                      <a:pPr algn="ctr" fontAlgn="b"/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Section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10.00-10.50 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11.00-11.50 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PTR1051 </a:t>
                      </a:r>
                    </a:p>
                    <a:p>
                      <a:pPr algn="ctr" fontAlgn="b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Disability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Life</a:t>
                      </a: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Dr. Öğr. Üyesi Baha NACİ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PTRE101 </a:t>
                      </a:r>
                    </a:p>
                    <a:p>
                      <a:pPr algn="ctr" fontAlgn="b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Physiotherapy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Rehabilitation</a:t>
                      </a: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Doç. Dr. Başar ÖZTÜRK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PTR1001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Physiotherapy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Profession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Ethics</a:t>
                      </a: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Doç. Dr. Başar ÖZTÜRK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87082"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12.00-12.50 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483082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553547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PHY1001</a:t>
                      </a:r>
                    </a:p>
                    <a:p>
                      <a:pPr algn="ctr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Physics</a:t>
                      </a:r>
                      <a:endParaRPr lang="tr-TR" sz="9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Dr. Öğr. Üyesi Sevim ŞAHİN</a:t>
                      </a:r>
                    </a:p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PHY107</a:t>
                      </a:r>
                    </a:p>
                    <a:p>
                      <a:pPr algn="ctr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Physiology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I</a:t>
                      </a: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Dr. Öğr. Üyesi Muzaffer Beyza ÇETİN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ANAT101</a:t>
                      </a:r>
                    </a:p>
                    <a:p>
                      <a:pPr algn="ctr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Anatomy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I</a:t>
                      </a:r>
                    </a:p>
                    <a:p>
                      <a:pPr algn="ctr" fontAlgn="b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Dr. Öğr. Üyesi Abdül Veli İSMAİLOĞLU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ENG103</a:t>
                      </a:r>
                    </a:p>
                    <a:p>
                      <a:pPr algn="ctr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Advanced English I</a:t>
                      </a:r>
                    </a:p>
                    <a:p>
                      <a:pPr algn="ctr"/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Section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ahoma" panose="020B0604030504040204" pitchFamily="34" charset="0"/>
                          <a:cs typeface="Times New Roman" panose="02020603050405020304" pitchFamily="18" charset="0"/>
                        </a:rPr>
                        <a:t> VI</a:t>
                      </a:r>
                    </a:p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6F992F08-5D97-5689-137C-5FFB0BF1CBE5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ED7D31"/>
              </a:buClr>
              <a:buNone/>
              <a:defRPr/>
            </a:pPr>
            <a:r>
              <a:rPr lang="tr-TR" sz="1500" b="1" dirty="0">
                <a:solidFill>
                  <a:prstClr val="black"/>
                </a:solidFill>
              </a:rPr>
              <a:t>1. Sınıf </a:t>
            </a: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Haftalık Ders Programı / </a:t>
            </a:r>
            <a:r>
              <a:rPr lang="tr-TR" sz="1500" b="1" dirty="0">
                <a:solidFill>
                  <a:prstClr val="black"/>
                </a:solidFill>
              </a:rPr>
              <a:t>1</a:t>
            </a: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 Grade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Weekly</a:t>
            </a: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Schedule</a:t>
            </a:r>
          </a:p>
        </p:txBody>
      </p:sp>
    </p:spTree>
    <p:extLst>
      <p:ext uri="{BB962C8B-B14F-4D97-AF65-F5344CB8AC3E}">
        <p14:creationId xmlns:p14="http://schemas.microsoft.com/office/powerpoint/2010/main" val="4078594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D330AD-9D7A-507B-FFE3-404AFD206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59B9C1A9-5267-E048-9194-325203C75A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953275"/>
              </p:ext>
            </p:extLst>
          </p:nvPr>
        </p:nvGraphicFramePr>
        <p:xfrm>
          <a:off x="503548" y="439797"/>
          <a:ext cx="8136904" cy="5331091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684076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16202127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81595695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585126289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3290454238"/>
                    </a:ext>
                  </a:extLst>
                </a:gridCol>
              </a:tblGrid>
              <a:tr h="23744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>
                      <a:noFill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>
                      <a:noFill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75499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PTRE213 / PTR2009</a:t>
                      </a:r>
                    </a:p>
                    <a:p>
                      <a:pPr algn="ctr"/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Clinical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Neuroanatomy</a:t>
                      </a:r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Dr. Öğr. Üyesi İsmail TÜRKTEN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STAT2081</a:t>
                      </a:r>
                    </a:p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Research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Methods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Health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Dr. Öğr. Üyesi Cem Savaş AYDIN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MED2007 </a:t>
                      </a:r>
                    </a:p>
                    <a:p>
                      <a:pPr algn="ctr"/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Radiology</a:t>
                      </a:r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Uzm. Dr. Serkan GELMEZ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PTRE211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Kinesiology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Biomechanics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I</a:t>
                      </a:r>
                    </a:p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Dr. Öğr. Üyesi Ayşe Asena YEKDANEH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PTR2007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Kinesiology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Biomechanics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I</a:t>
                      </a:r>
                    </a:p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Dr. Öğr. Üyesi Ayşe Asena YEKDANEH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622247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110987"/>
                  </a:ext>
                </a:extLst>
              </a:tr>
              <a:tr h="367667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PTRE209</a:t>
                      </a:r>
                    </a:p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Physical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Modalities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Electrotherapy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I</a:t>
                      </a:r>
                    </a:p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Dr. Öğr. Üyesi Çağdaş IŞIKLAR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PTR2001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Electrotherapy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I</a:t>
                      </a:r>
                    </a:p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Dr. Öğr. Üyesi Çağdaş IŞIKLAR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PTRE209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Physical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Modalities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Electrotherapy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I</a:t>
                      </a:r>
                    </a:p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Dr. Öğr. Üyesi Çağdaş IŞIKLAR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PTR2001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Electrotherapy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I</a:t>
                      </a:r>
                    </a:p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Dr. Öğr. Üyesi Çağdaş IŞIKLAR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PTRE203</a:t>
                      </a:r>
                    </a:p>
                    <a:p>
                      <a:pPr algn="ctr"/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Medical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Diagnosis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Treatment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Methods</a:t>
                      </a:r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Dr. Öğr. Üyesi Levent HACISÜLEYMAN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MED2005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Pharmachology</a:t>
                      </a:r>
                      <a:endParaRPr lang="tr-TR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Dr. Öğr. Üyesi Levent HACISÜLEYMAN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812036"/>
                  </a:ext>
                </a:extLst>
              </a:tr>
              <a:tr h="613737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9811298"/>
                  </a:ext>
                </a:extLst>
              </a:tr>
              <a:tr h="47721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421262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PTRE205</a:t>
                      </a:r>
                    </a:p>
                    <a:p>
                      <a:pPr algn="ctr" fontAlgn="b"/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Assessment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Evaluation in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Physiotherapy</a:t>
                      </a:r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Teorik</a:t>
                      </a:r>
                    </a:p>
                    <a:p>
                      <a:pPr algn="ctr" fontAlgn="b"/>
                      <a:r>
                        <a:rPr lang="tr-TR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Doç. Dr. Başar ÖZTÜRK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PTRE207</a:t>
                      </a:r>
                    </a:p>
                    <a:p>
                      <a:pPr algn="ctr" fontAlgn="b"/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Manipulative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Treatment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I</a:t>
                      </a:r>
                    </a:p>
                    <a:p>
                      <a:pPr algn="ctr" fontAlgn="b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Teorik</a:t>
                      </a: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Dr. Öğr. Üyesi Baha NACİ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HLTH254 / NUTR2012</a:t>
                      </a:r>
                    </a:p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Basic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Principles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of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Nutition</a:t>
                      </a:r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HLTH253 / PTR2061 Project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Preparation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I / </a:t>
                      </a:r>
                    </a:p>
                    <a:p>
                      <a:pPr algn="ctr" fontAlgn="b"/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Project / Dr. Öğr. Üyesi Derya Dilek KANÇAĞI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15.00-15.50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957425"/>
                  </a:ext>
                </a:extLst>
              </a:tr>
              <a:tr h="36708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tr-TR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 fontAlgn="b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PTRE205 </a:t>
                      </a:r>
                    </a:p>
                    <a:p>
                      <a:pPr algn="ctr" fontAlgn="b"/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Assessment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Evaluation in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Physiotherapy</a:t>
                      </a:r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Uygulama</a:t>
                      </a:r>
                    </a:p>
                    <a:p>
                      <a:pPr algn="ctr" fontAlgn="b"/>
                      <a:r>
                        <a:rPr lang="tr-TR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Doç. Dr. Başar ÖZTÜRK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ctr" fontAlgn="b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PTRE207</a:t>
                      </a:r>
                    </a:p>
                    <a:p>
                      <a:pPr algn="ctr" fontAlgn="b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Manipulative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Treatment</a:t>
                      </a: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I</a:t>
                      </a:r>
                    </a:p>
                    <a:p>
                      <a:pPr algn="ctr" fontAlgn="b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Uygulama</a:t>
                      </a: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Dr. Öğr. Üyesi Baha NACİ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tr-TR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tr-TR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gridSpan="2">
                  <a:txBody>
                    <a:bodyPr/>
                    <a:lstStyle/>
                    <a:p>
                      <a:pPr algn="ctr"/>
                      <a:endParaRPr lang="tr-TR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91763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PTRE201</a:t>
                      </a:r>
                    </a:p>
                    <a:p>
                      <a:pPr algn="ctr" fontAlgn="b"/>
                      <a:r>
                        <a:rPr lang="tr-TR" sz="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Clinical</a:t>
                      </a:r>
                      <a:r>
                        <a:rPr lang="tr-TR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Sciences</a:t>
                      </a:r>
                      <a:endParaRPr lang="tr-TR" sz="8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Uzm. Dr. Ece BALKUV</a:t>
                      </a:r>
                    </a:p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Prof. Dr. Çağatay ULUÇAY</a:t>
                      </a:r>
                    </a:p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Prof. Dr. Mustafa Adem TATLISU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MED2011 </a:t>
                      </a:r>
                      <a:r>
                        <a:rPr lang="tr-TR" sz="8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Orthopaedics</a:t>
                      </a:r>
                      <a:endParaRPr lang="tr-TR" sz="800" b="0" i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Prof. Dr. Çağatay ULUÇAY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777566"/>
                  </a:ext>
                </a:extLst>
              </a:tr>
              <a:tr h="310973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17.00-17.50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tr-TR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PTR2013</a:t>
                      </a:r>
                    </a:p>
                    <a:p>
                      <a:pPr algn="ctr" fontAlgn="b"/>
                      <a:r>
                        <a:rPr lang="tr-TR" sz="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Clinical</a:t>
                      </a:r>
                      <a:r>
                        <a:rPr lang="tr-TR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Sciences</a:t>
                      </a:r>
                      <a:endParaRPr lang="tr-TR" sz="8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Uzm. Dr. Ece BALKUV</a:t>
                      </a:r>
                    </a:p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Prof. Dr. Çağatay ULUÇAY</a:t>
                      </a:r>
                    </a:p>
                    <a:p>
                      <a:pPr algn="ctr"/>
                      <a:r>
                        <a:rPr lang="tr-TR" sz="8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Prof. Dr. Mustafa Adem TATLISU</a:t>
                      </a:r>
                    </a:p>
                    <a:p>
                      <a:pPr algn="ctr" fontAlgn="b"/>
                      <a:endParaRPr lang="tr-TR" sz="8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tr-TR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828965"/>
                  </a:ext>
                </a:extLst>
              </a:tr>
              <a:tr h="464461"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18.00-18.50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endParaRPr lang="tr-TR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tr-TR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651479"/>
                  </a:ext>
                </a:extLst>
              </a:tr>
              <a:tr h="610009">
                <a:tc vMerge="1">
                  <a:txBody>
                    <a:bodyPr/>
                    <a:lstStyle/>
                    <a:p>
                      <a:pPr algn="ctr" fontAlgn="b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18.00-18.50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tr-TR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tr-TR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140745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9D7FDB8E-9C5A-C887-D938-616AD1C3B9D4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2. Sınıf Haftalık Ders Programı / 2. Grade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Weekly</a:t>
            </a: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Schedule</a:t>
            </a:r>
          </a:p>
        </p:txBody>
      </p:sp>
    </p:spTree>
    <p:extLst>
      <p:ext uri="{BB962C8B-B14F-4D97-AF65-F5344CB8AC3E}">
        <p14:creationId xmlns:p14="http://schemas.microsoft.com/office/powerpoint/2010/main" val="736525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0880CA-2E06-6FD5-3CCF-0EDE1C58C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D5EF4252-95FF-6080-E1C7-7B091E6519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711099"/>
              </p:ext>
            </p:extLst>
          </p:nvPr>
        </p:nvGraphicFramePr>
        <p:xfrm>
          <a:off x="467544" y="548680"/>
          <a:ext cx="8208912" cy="528381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598220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731158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731158">
                  <a:extLst>
                    <a:ext uri="{9D8B030D-6E8A-4147-A177-3AD203B41FA5}">
                      <a16:colId xmlns:a16="http://schemas.microsoft.com/office/drawing/2014/main" val="72705159"/>
                    </a:ext>
                  </a:extLst>
                </a:gridCol>
                <a:gridCol w="1063503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908409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344471068"/>
                    </a:ext>
                  </a:extLst>
                </a:gridCol>
                <a:gridCol w="886252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913948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165754528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467600199"/>
                    </a:ext>
                  </a:extLst>
                </a:gridCol>
              </a:tblGrid>
              <a:tr h="229946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Cumartesi / </a:t>
                      </a:r>
                      <a:r>
                        <a:rPr lang="tr-TR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1674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08.00-08.50 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PTRE301 / PTR3001  </a:t>
                      </a:r>
                    </a:p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Neurophysiological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Approaches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 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Öğr. Üyesi Aslı YERAL</a:t>
                      </a:r>
                    </a:p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Teorik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0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INTS3015 Professional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Practice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in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Physiotherapy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I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266777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09.00-09.50 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PTRE311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Orthopedic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Rehabilitation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Dr. Öğr. Üyesi Çağdaş IŞIKLAR</a:t>
                      </a:r>
                    </a:p>
                    <a:p>
                      <a:pPr algn="ctr" fontAlgn="b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Teorik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PTRE303/ PTR3011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Pulmonary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Diseases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Rehabilitation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Öğr. Üyesi Baha NACİ</a:t>
                      </a:r>
                    </a:p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Teorik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PTRE351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Gait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Pathologies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Doç. Dr. Başar ÖZTÜRK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PTR3009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Occupational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Therapy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Öğr. Üyesi Zeynep İrem BULUT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711813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10.00-10.50 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568011"/>
                  </a:ext>
                </a:extLst>
              </a:tr>
              <a:tr h="807668">
                <a:tc>
                  <a:txBody>
                    <a:bodyPr/>
                    <a:lstStyle/>
                    <a:p>
                      <a:pPr algn="ctr"/>
                      <a:r>
                        <a:rPr lang="tr-TR" sz="9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11.00-11.50 </a:t>
                      </a:r>
                      <a:endParaRPr lang="tr-TR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PTRE311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Orthopedic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Rehabilitation</a:t>
                      </a:r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tr-TR" sz="900" b="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Dr. Öğr. Üyesi Çağdaş IŞIKLAR</a:t>
                      </a:r>
                    </a:p>
                    <a:p>
                      <a:pPr algn="ctr" fontAlgn="b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Uygulama</a:t>
                      </a:r>
                      <a:endParaRPr lang="tr-TR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PTRE303 / PTR3011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Pulmonary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Diseases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Rehabilitation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Öğr. Üyesi Baha NACİ</a:t>
                      </a:r>
                    </a:p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Uygulama</a:t>
                      </a:r>
                      <a:endParaRPr lang="tr-TR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PTRE305 / PTR3004 </a:t>
                      </a:r>
                    </a:p>
                    <a:p>
                      <a:pPr algn="ctr"/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Neurological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Rehabilitation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Öğr. Üyesi Zeynep İrem BULUT</a:t>
                      </a:r>
                    </a:p>
                    <a:p>
                      <a:pPr 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Uygulama</a:t>
                      </a:r>
                      <a:endParaRPr lang="tr-TR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tr-TR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PTRE301 / PTR3001  </a:t>
                      </a:r>
                    </a:p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Neurophysiological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Approaches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 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Öğr. Üyesi Aslı YERAL</a:t>
                      </a:r>
                    </a:p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Uygulama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5506318"/>
                  </a:ext>
                </a:extLst>
              </a:tr>
              <a:tr h="194774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12.00-12.50 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222281"/>
                  </a:ext>
                </a:extLst>
              </a:tr>
              <a:tr h="273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PTR3005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Pediatric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Diseases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Rehabilitation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Öğr. Üyesi Ayşe Asena YEKDANEH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1317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14.00-14.50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PTRE309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Orthotic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Prosthetic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Rehabilitation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Doç. Dr. Başar ÖZTÜRK</a:t>
                      </a:r>
                      <a:endParaRPr lang="tr-TR" dirty="0"/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PTR3007</a:t>
                      </a:r>
                    </a:p>
                    <a:p>
                      <a:pPr 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Orthotic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Prosthetic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Rehabilitation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Doç. Dr. Başar ÖZTÜRK</a:t>
                      </a:r>
                      <a:endParaRPr lang="tr-TR" dirty="0"/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PTRE305/ PTR3004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Neurological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Rehabilitation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Öğr. Üyesi Zeynep İrem BULUT</a:t>
                      </a:r>
                    </a:p>
                    <a:p>
                      <a:pPr 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Teorik</a:t>
                      </a:r>
                      <a:endParaRPr lang="tr-TR" dirty="0"/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PTRE353 Virtual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Reality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Applications in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Physiotherapy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Öğr. Üyesi Çağdaş IŞIKLAR</a:t>
                      </a:r>
                      <a:endParaRPr lang="tr-TR" dirty="0"/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PTR3069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Telerehabilitation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Physiotherapy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Öğr. Üyesi Çağdaş IŞIKLAR</a:t>
                      </a:r>
                      <a:endParaRPr lang="tr-TR" dirty="0"/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PTRE307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Rheumatological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Rehabilitation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Öğr. Üyesi Ayşe Asena YEKDANEH</a:t>
                      </a:r>
                    </a:p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Teorik</a:t>
                      </a:r>
                      <a:endParaRPr lang="tr-TR" dirty="0"/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PTR3010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Physiotherapy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Rehabilitation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Rheumatic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Diseases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Öğr. Üyesi Ayşe Asena YEKDANEH</a:t>
                      </a:r>
                      <a:endParaRPr lang="tr-TR" dirty="0"/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767829"/>
                  </a:ext>
                </a:extLst>
              </a:tr>
              <a:tr h="1054396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PTR3092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Orthotic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and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Prosthetic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Rehabilitation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Doç. Dr. Başar ÖZTÜRK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PTR3007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Orthotic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and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Prosthetic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Rehabilitation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Doç. Dr. Başar ÖZTÜRK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PTR3073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Neurological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Rehabilitation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F202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Dr. Öğr. Üyesi Zeynep İrem BULUT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PTR3081 Virtual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Reality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Applications in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Physiotherapy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Dr. Öğr. Üyesi Çağdaş IŞIKLAR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PTR3075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Rheumatological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Rehabilitation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Dr. Öğr. Üyesi Ayşe Asena YEKDANEH</a:t>
                      </a:r>
                    </a:p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Teorik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PTR3010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Physiotherapy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and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Rehabilitation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in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Rheumatic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Diseases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Dr. Öğr. Üyesi Ayşe Asena YEKDANEH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1186098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16.00-16.50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PTRE307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Rheumatological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Rehabilitation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Öğr. Üyesi Ayşe Asena YEKDANEH</a:t>
                      </a:r>
                    </a:p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Uygulama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559408"/>
                  </a:ext>
                </a:extLst>
              </a:tr>
              <a:tr h="134372">
                <a:tc>
                  <a:txBody>
                    <a:bodyPr/>
                    <a:lstStyle/>
                    <a:p>
                      <a:r>
                        <a:rPr lang="tr-T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17.00-17.50</a:t>
                      </a:r>
                      <a:endParaRPr lang="tr-TR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45380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66C302FF-B5DB-93AF-C478-0ED684876915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3. Sınıf Haftalık Ders Programı / 3. Grade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Weekly</a:t>
            </a: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Schedule</a:t>
            </a:r>
          </a:p>
        </p:txBody>
      </p:sp>
    </p:spTree>
    <p:extLst>
      <p:ext uri="{BB962C8B-B14F-4D97-AF65-F5344CB8AC3E}">
        <p14:creationId xmlns:p14="http://schemas.microsoft.com/office/powerpoint/2010/main" val="1699168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0560355"/>
              </p:ext>
            </p:extLst>
          </p:nvPr>
        </p:nvGraphicFramePr>
        <p:xfrm>
          <a:off x="467544" y="548680"/>
          <a:ext cx="7632852" cy="492173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090407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545204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545204">
                  <a:extLst>
                    <a:ext uri="{9D8B030D-6E8A-4147-A177-3AD203B41FA5}">
                      <a16:colId xmlns:a16="http://schemas.microsoft.com/office/drawing/2014/main" val="3606450794"/>
                    </a:ext>
                  </a:extLst>
                </a:gridCol>
                <a:gridCol w="545204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545204">
                  <a:extLst>
                    <a:ext uri="{9D8B030D-6E8A-4147-A177-3AD203B41FA5}">
                      <a16:colId xmlns:a16="http://schemas.microsoft.com/office/drawing/2014/main" val="3380533621"/>
                    </a:ext>
                  </a:extLst>
                </a:gridCol>
                <a:gridCol w="545204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545204">
                  <a:extLst>
                    <a:ext uri="{9D8B030D-6E8A-4147-A177-3AD203B41FA5}">
                      <a16:colId xmlns:a16="http://schemas.microsoft.com/office/drawing/2014/main" val="2677119493"/>
                    </a:ext>
                  </a:extLst>
                </a:gridCol>
                <a:gridCol w="1090407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090407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  <a:gridCol w="1090407">
                  <a:extLst>
                    <a:ext uri="{9D8B030D-6E8A-4147-A177-3AD203B41FA5}">
                      <a16:colId xmlns:a16="http://schemas.microsoft.com/office/drawing/2014/main" val="3631675605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Cumartesi / </a:t>
                      </a:r>
                      <a:r>
                        <a:rPr lang="tr-TR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09.00-09.50 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PTR4001  </a:t>
                      </a:r>
                      <a:r>
                        <a:rPr lang="tr-TR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Clinical</a:t>
                      </a:r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Practice</a:t>
                      </a:r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II </a:t>
                      </a:r>
                    </a:p>
                    <a:p>
                      <a:pPr algn="ctr" fontAlgn="b"/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Doç. Dr. Başar ÖZTÜRK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PTR4002  </a:t>
                      </a:r>
                      <a:r>
                        <a:rPr lang="tr-TR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Clinical</a:t>
                      </a:r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Practice</a:t>
                      </a:r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II </a:t>
                      </a:r>
                    </a:p>
                    <a:p>
                      <a:pPr algn="ctr" fontAlgn="b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Öğr. Üyesi Baha NACİ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9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9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9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9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PTR4001  </a:t>
                      </a:r>
                      <a:r>
                        <a:rPr lang="tr-TR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Clinical</a:t>
                      </a:r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Practice</a:t>
                      </a:r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II </a:t>
                      </a:r>
                    </a:p>
                    <a:p>
                      <a:pPr algn="ctr" fontAlgn="b"/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Doç. Dr. Başar ÖZTÜRK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 fontAlgn="b"/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 fontAlgn="b"/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 fontAlgn="b"/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PTR4002  </a:t>
                      </a:r>
                      <a:r>
                        <a:rPr lang="tr-TR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Clinical</a:t>
                      </a:r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Practice</a:t>
                      </a:r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II </a:t>
                      </a:r>
                    </a:p>
                    <a:p>
                      <a:pPr algn="ctr" fontAlgn="b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Öğr. Üyesi Baha NACİ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 fontAlgn="b"/>
                      <a:endParaRPr lang="tr-TR" sz="9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PTR4001  </a:t>
                      </a:r>
                      <a:r>
                        <a:rPr lang="tr-TR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Clinical</a:t>
                      </a:r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Practice</a:t>
                      </a:r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II </a:t>
                      </a:r>
                    </a:p>
                    <a:p>
                      <a:pPr algn="ctr" fontAlgn="b"/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Doç. Dr. Başar ÖZTÜRK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PTR4002  </a:t>
                      </a:r>
                      <a:r>
                        <a:rPr lang="tr-TR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Clinical</a:t>
                      </a:r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Practice</a:t>
                      </a:r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II </a:t>
                      </a:r>
                    </a:p>
                    <a:p>
                      <a:pPr algn="ctr" fontAlgn="b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Öğr. Üyesi Baha NACİ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PTR4003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Clinical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Decision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Making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Physiotherapy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Öğr. Üyesi Zeynep İrem BULUT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PTR4051</a:t>
                      </a:r>
                    </a:p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Special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Topics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Physiotherapy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Rehabilitation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Öğr. Üyesi Baha NACİ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0">
                  <a:txBody>
                    <a:bodyPr/>
                    <a:lstStyle/>
                    <a:p>
                      <a:pPr algn="ctr" fontAlgn="b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INTS4007 Professional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Practice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Physiotherapy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II</a:t>
                      </a:r>
                    </a:p>
                    <a:p>
                      <a:pPr algn="ctr" fontAlgn="b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Öğr. Üyesi Zeynep İrem BULUT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10.00-10.50 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11.00-11.50 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tr-TR" sz="9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12.00-12.50 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PTR4003 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Clinical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Decision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Making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tr-T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Physiotherapy</a:t>
                      </a: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Öğr. Üyesi Zeynep İrem BULUT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ED7D31"/>
              </a:buClr>
              <a:buNone/>
              <a:defRPr/>
            </a:pPr>
            <a:r>
              <a:rPr lang="tr-TR" sz="1500" b="1" dirty="0">
                <a:solidFill>
                  <a:prstClr val="black"/>
                </a:solidFill>
              </a:rPr>
              <a:t>4. Sınıf </a:t>
            </a: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Haftalık Ders Programı / 4. Grade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Weekly</a:t>
            </a: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Schedule</a:t>
            </a: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c718077-bfeb-4008-8a36-f0633b36a83e}" enabled="0" method="" siteId="{dc718077-bfeb-4008-8a36-f0633b36a83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3637</TotalTime>
  <Words>896</Words>
  <Application>Microsoft Office PowerPoint</Application>
  <PresentationFormat>Ekran Gösterisi (4:3)</PresentationFormat>
  <Paragraphs>226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Wingdings</vt:lpstr>
      <vt:lpstr>Office Teması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Arş. Gör. Berkay Zülfikar KIZILIRMAK</cp:lastModifiedBy>
  <cp:revision>27</cp:revision>
  <cp:lastPrinted>2022-02-24T09:20:43Z</cp:lastPrinted>
  <dcterms:created xsi:type="dcterms:W3CDTF">2021-04-20T12:55:35Z</dcterms:created>
  <dcterms:modified xsi:type="dcterms:W3CDTF">2026-09-17T13:02:43Z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