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2" r:id="rId4"/>
    <p:sldId id="263" r:id="rId5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22.09.2026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244685"/>
              </p:ext>
            </p:extLst>
          </p:nvPr>
        </p:nvGraphicFramePr>
        <p:xfrm>
          <a:off x="287523" y="260648"/>
          <a:ext cx="8568952" cy="576549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404157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4411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57834172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Saatler / Hours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Pazartesi / Monday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Salı / Tuesday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Çarşamba / Wednesday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Perşembe / Thursday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Cuma / Friday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09.00-09.50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ECON134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Economics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 Ceren İlkay SOYLU KÜÇÜKGÖNCÜ</a:t>
                      </a: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MATH111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Calculus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Dr. İsmail KÖMBE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noProof="1">
                          <a:effectLst/>
                        </a:rPr>
                        <a:t> 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552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10.00-10.50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IE101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Fundamentals of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Mehmet Gürel TEKELİOĞLU </a:t>
                      </a:r>
                    </a:p>
                    <a:p>
                      <a:pPr algn="ctr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550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11.00-11.50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CENG101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Basic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Ömer Özgür BOZKURT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PHYS117</a:t>
                      </a:r>
                      <a:b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Physics I Laboratory</a:t>
                      </a:r>
                      <a:b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Asst. Prof. Sevim ŞAHİN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265084"/>
                  </a:ext>
                </a:extLst>
              </a:tr>
              <a:tr h="2156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12.00-12.50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IE101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Fundamentals of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Industrial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Mehmet Gürel TEKELİOĞLU </a:t>
                      </a:r>
                    </a:p>
                    <a:p>
                      <a:pPr algn="ctr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PHYS115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Sevim ŞAHİN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CENG101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Basic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Ömer Özgür BOZKURT</a:t>
                      </a: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PHYS115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Sevim ŞAHİN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MATH111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Calculus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Dr. İsmail KÖMBE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UNI103</a:t>
                      </a:r>
                      <a:b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Life and Career Planning</a:t>
                      </a: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18366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37558223"/>
                  </a:ext>
                </a:extLst>
              </a:tr>
              <a:tr h="383642"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TURK107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Turkish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8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ENG103</a:t>
                      </a:r>
                      <a:br>
                        <a:rPr lang="tr-TR" sz="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English I 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8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TURK103</a:t>
                      </a:r>
                      <a:b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Turkish Language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184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1943707" y="4489"/>
            <a:ext cx="52565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sz="1500" b="1" noProof="1">
                <a:solidFill>
                  <a:prstClr val="black"/>
                </a:solidFill>
              </a:rPr>
              <a:t>2026 – 2027 - Fall Term – </a:t>
            </a:r>
            <a:r>
              <a:rPr lang="tr-TR" sz="1500" b="1" noProof="1">
                <a:solidFill>
                  <a:prstClr val="black"/>
                </a:solidFill>
              </a:rPr>
              <a:t>IE</a:t>
            </a:r>
            <a:r>
              <a:rPr lang="en-US" sz="1500" b="1" noProof="1">
                <a:solidFill>
                  <a:prstClr val="black"/>
                </a:solidFill>
              </a:rPr>
              <a:t> – 1. Grade Course Program</a:t>
            </a:r>
            <a:endParaRPr kumimoji="0" lang="en-US" sz="15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BD856D-B8EC-3092-CBB2-1644B5AF5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E31EEA1F-1DCE-E479-C871-7FBB51B4B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153223"/>
              </p:ext>
            </p:extLst>
          </p:nvPr>
        </p:nvGraphicFramePr>
        <p:xfrm>
          <a:off x="287523" y="439796"/>
          <a:ext cx="8568952" cy="620875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260141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88131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578341723"/>
                    </a:ext>
                  </a:extLst>
                </a:gridCol>
              </a:tblGrid>
              <a:tr h="2422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Saatler / Hours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Pazartesi / Monday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Salı / Tuesday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Çarşamba / Wednesday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Perşembe / Thursday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Cuma / Friday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09.00-09.50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MATH203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Linear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Dr. İsmail KÖMBE</a:t>
                      </a: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IE203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Occupational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 Gülizar HOŞTEN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IE201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Manufacturing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Cem Savaş AYDIN</a:t>
                      </a: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9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10.00-10.50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9661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11.00-11.50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STAT207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Probability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Zehra CİVAN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MATH203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Linear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Dr. İsmail KÖMBE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HIST215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Atatürk’s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Principles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Turkish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Republic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endParaRPr lang="en-US" sz="8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6885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12.00-12.50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332590"/>
                  </a:ext>
                </a:extLst>
              </a:tr>
              <a:tr h="6313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8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CENG201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Oriented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Programming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Ibrahim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SHOER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507753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STAT207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Probability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Zehra CİVAN</a:t>
                      </a: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FIN251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  <a:r>
                        <a:rPr lang="tr-TR" sz="9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Accounting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Tuğba BAŞ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384094"/>
                  </a:ext>
                </a:extLst>
              </a:tr>
              <a:tr h="492032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FIN251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Accounting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Tuğba BAŞ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041384"/>
                  </a:ext>
                </a:extLst>
              </a:tr>
              <a:tr h="455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CENG201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Oriented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Programming</a:t>
                      </a:r>
                      <a:b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Ibrahim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SHOER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9D3D0B33-535E-DA3E-2981-BFAA757B7258}"/>
              </a:ext>
            </a:extLst>
          </p:cNvPr>
          <p:cNvSpPr txBox="1"/>
          <p:nvPr/>
        </p:nvSpPr>
        <p:spPr>
          <a:xfrm>
            <a:off x="1943708" y="116632"/>
            <a:ext cx="52565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sz="1500" b="1" noProof="1">
                <a:solidFill>
                  <a:prstClr val="black"/>
                </a:solidFill>
              </a:rPr>
              <a:t>2026 – 2027 - Fall Term – </a:t>
            </a:r>
            <a:r>
              <a:rPr lang="tr-TR" sz="1500" b="1" noProof="1">
                <a:solidFill>
                  <a:prstClr val="black"/>
                </a:solidFill>
              </a:rPr>
              <a:t>IE</a:t>
            </a:r>
            <a:r>
              <a:rPr lang="en-US" sz="1500" b="1" noProof="1">
                <a:solidFill>
                  <a:prstClr val="black"/>
                </a:solidFill>
              </a:rPr>
              <a:t> – </a:t>
            </a:r>
            <a:r>
              <a:rPr lang="tr-TR" sz="1500" b="1" noProof="1">
                <a:solidFill>
                  <a:prstClr val="black"/>
                </a:solidFill>
              </a:rPr>
              <a:t>2</a:t>
            </a:r>
            <a:r>
              <a:rPr lang="en-US" sz="1500" b="1" noProof="1">
                <a:solidFill>
                  <a:prstClr val="black"/>
                </a:solidFill>
              </a:rPr>
              <a:t>. Grade Course Program</a:t>
            </a:r>
            <a:endParaRPr kumimoji="0" lang="en-US" sz="15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62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26E5F-199F-AE73-B890-8E219FA2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27E717C-1BB9-BD06-006B-D2DA409292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842093"/>
              </p:ext>
            </p:extLst>
          </p:nvPr>
        </p:nvGraphicFramePr>
        <p:xfrm>
          <a:off x="287523" y="439796"/>
          <a:ext cx="8568952" cy="612035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71119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335817476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578341723"/>
                    </a:ext>
                  </a:extLst>
                </a:gridCol>
              </a:tblGrid>
              <a:tr h="2867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Saatler / Hours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Pazartesi / Monday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Salı / Tuesday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Çarşamba / Wednesday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Perşembe / Thursday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Cuma / Friday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09.00-09.50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IE356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Global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Logistics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Elective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MTH363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b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Elective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900" u="none" strike="noStrike" noProof="1">
                          <a:effectLst/>
                        </a:rPr>
                        <a:t> 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IE399</a:t>
                      </a:r>
                      <a:b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Internship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endParaRPr lang="en-US" sz="9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10.00-10.50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5366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11.00-11.50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IE305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Prof.Cem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Savaş AYDIN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Planning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Control I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Prof.Mehmet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 ARSLAN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543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12.00-12.50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IE305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Prof.Cem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Savaş AYDIN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6313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Operations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II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Elif ÇALOĞLU BÜYÜKSELÇUK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Operations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II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Elif ÇALOĞLU BÜYÜKSELÇUK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507753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Planning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Control I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Prof.Mehmet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 ARSLAN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384094"/>
                  </a:ext>
                </a:extLst>
              </a:tr>
              <a:tr h="492032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041384"/>
                  </a:ext>
                </a:extLst>
              </a:tr>
              <a:tr h="455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D8441302-AA00-1D25-AE3F-87382F2DC3A2}"/>
              </a:ext>
            </a:extLst>
          </p:cNvPr>
          <p:cNvSpPr txBox="1"/>
          <p:nvPr/>
        </p:nvSpPr>
        <p:spPr>
          <a:xfrm>
            <a:off x="1943708" y="116632"/>
            <a:ext cx="52565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sz="1500" b="1" noProof="1">
                <a:solidFill>
                  <a:prstClr val="black"/>
                </a:solidFill>
              </a:rPr>
              <a:t>2026 – 2027 - Fall Term – </a:t>
            </a:r>
            <a:r>
              <a:rPr lang="tr-TR" sz="1500" b="1" noProof="1">
                <a:solidFill>
                  <a:prstClr val="black"/>
                </a:solidFill>
              </a:rPr>
              <a:t>IE</a:t>
            </a:r>
            <a:r>
              <a:rPr lang="en-US" sz="1500" b="1" noProof="1">
                <a:solidFill>
                  <a:prstClr val="black"/>
                </a:solidFill>
              </a:rPr>
              <a:t> – </a:t>
            </a:r>
            <a:r>
              <a:rPr lang="tr-TR" sz="1500" b="1" noProof="1">
                <a:solidFill>
                  <a:prstClr val="black"/>
                </a:solidFill>
              </a:rPr>
              <a:t>3</a:t>
            </a:r>
            <a:r>
              <a:rPr lang="en-US" sz="1500" b="1" noProof="1">
                <a:solidFill>
                  <a:prstClr val="black"/>
                </a:solidFill>
              </a:rPr>
              <a:t>. Grade Course Program</a:t>
            </a:r>
            <a:endParaRPr kumimoji="0" lang="en-US" sz="15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348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65643-B738-730C-5BA8-7C2BC396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4E4D1017-878F-FD6A-8015-32C00137F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138421"/>
              </p:ext>
            </p:extLst>
          </p:nvPr>
        </p:nvGraphicFramePr>
        <p:xfrm>
          <a:off x="287523" y="439796"/>
          <a:ext cx="8568952" cy="562403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71119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2503422327"/>
                    </a:ext>
                  </a:extLst>
                </a:gridCol>
                <a:gridCol w="1071119">
                  <a:extLst>
                    <a:ext uri="{9D8B030D-6E8A-4147-A177-3AD203B41FA5}">
                      <a16:colId xmlns:a16="http://schemas.microsoft.com/office/drawing/2014/main" val="578341723"/>
                    </a:ext>
                  </a:extLst>
                </a:gridCol>
              </a:tblGrid>
              <a:tr h="2422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Saatler / Hours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Pazartesi / Monday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Salı / Tuesday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Çarşamba / Wednesday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Perşembe / Thursday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Cuma / Friday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09.00-09.50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LAW451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Ethics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Cem Savaş AYDIN</a:t>
                      </a: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GEE107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Occupational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Safety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 Gülizar HOŞTEN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IE356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Global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Logistics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b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Elective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MTH363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Mining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9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 Elective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US" sz="900" u="none" strike="noStrike" noProof="1">
                          <a:effectLst/>
                        </a:rPr>
                        <a:t> </a:t>
                      </a:r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IE399</a:t>
                      </a:r>
                      <a:b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Internship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endParaRPr lang="en-US" sz="9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10.00-10.50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IE499</a:t>
                      </a:r>
                      <a:br>
                        <a:rPr lang="tr-TR" sz="900" b="0" i="0" kern="1200" noProof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Internship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II</a:t>
                      </a:r>
                      <a:endParaRPr lang="en-US" sz="900" b="0" i="0" kern="1200" noProof="1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5366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11.00-11.50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LAW451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Ethics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Cem Savaş AYDIN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400" noProof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IE401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Graduation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Project I</a:t>
                      </a:r>
                    </a:p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5366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noProof="1">
                          <a:effectLst/>
                        </a:rPr>
                        <a:t>12.00-12.50 </a:t>
                      </a:r>
                      <a:endParaRPr lang="en-US" sz="9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CENG481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Agile Professional</a:t>
                      </a:r>
                    </a:p>
                    <a:p>
                      <a:pPr marL="0" algn="ctr" defTabSz="685800" rtl="0" eaLnBrk="1" latinLnBrk="0" hangingPunct="1"/>
                      <a:br>
                        <a:rPr lang="tr-TR" sz="900" b="0" i="0" u="none" strike="noStrike" kern="120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lang="tr-TR" sz="900" b="0" i="0" u="none" strike="noStrike" kern="120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Multidisciplinary Elective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u="none" strike="noStrike" noProof="1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6313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49197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38409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041384"/>
                  </a:ext>
                </a:extLst>
              </a:tr>
              <a:tr h="455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IE403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Supply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Chain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Management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Prof.Mehmet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 ARSLAN</a:t>
                      </a:r>
                    </a:p>
                    <a:p>
                      <a:pPr marL="0" algn="ctr" defTabSz="685800" rtl="0" eaLnBrk="1" latinLnBrk="0" hangingPunct="1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83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3F20D3F0-AC30-F798-CA46-4B18AFDF8153}"/>
              </a:ext>
            </a:extLst>
          </p:cNvPr>
          <p:cNvSpPr txBox="1"/>
          <p:nvPr/>
        </p:nvSpPr>
        <p:spPr>
          <a:xfrm>
            <a:off x="1943708" y="116632"/>
            <a:ext cx="52565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sz="1500" b="1" noProof="1">
                <a:solidFill>
                  <a:prstClr val="black"/>
                </a:solidFill>
              </a:rPr>
              <a:t>2026 – 2027 - Fall Term – </a:t>
            </a:r>
            <a:r>
              <a:rPr lang="tr-TR" sz="1500" b="1" noProof="1">
                <a:solidFill>
                  <a:prstClr val="black"/>
                </a:solidFill>
              </a:rPr>
              <a:t>IE</a:t>
            </a:r>
            <a:r>
              <a:rPr lang="en-US" sz="1500" b="1" noProof="1">
                <a:solidFill>
                  <a:prstClr val="black"/>
                </a:solidFill>
              </a:rPr>
              <a:t> – </a:t>
            </a:r>
            <a:r>
              <a:rPr lang="tr-TR" sz="1500" b="1" noProof="1">
                <a:solidFill>
                  <a:prstClr val="black"/>
                </a:solidFill>
              </a:rPr>
              <a:t>4</a:t>
            </a:r>
            <a:r>
              <a:rPr lang="en-US" sz="1500" b="1" noProof="1">
                <a:solidFill>
                  <a:prstClr val="black"/>
                </a:solidFill>
              </a:rPr>
              <a:t>. Grade Course Program</a:t>
            </a:r>
            <a:endParaRPr kumimoji="0" lang="en-US" sz="15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650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631</Words>
  <Application>Microsoft Office PowerPoint</Application>
  <PresentationFormat>Ekran Gösterisi (4:3)</PresentationFormat>
  <Paragraphs>195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Berrak ERDAL</cp:lastModifiedBy>
  <cp:revision>116</cp:revision>
  <cp:lastPrinted>2022-02-24T09:20:43Z</cp:lastPrinted>
  <dcterms:created xsi:type="dcterms:W3CDTF">2021-04-20T12:55:35Z</dcterms:created>
  <dcterms:modified xsi:type="dcterms:W3CDTF">2026-09-22T06:52:23Z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