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5" r:id="rId6"/>
    <p:sldId id="260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82" r:id="rId19"/>
    <p:sldId id="283" r:id="rId20"/>
    <p:sldId id="27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94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07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6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6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56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21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4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7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55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27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0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A721-D48C-4348-A937-424EAE5D236D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3C2F-7520-4851-A986-9FC0F5836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06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lgin.cetin@fbu.edu.t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nitin.com/tr/urunler/similar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utuphane.medipol.edu.t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nitin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33C8BAA-483C-4326-AEF2-52F8FAE8252D}"/>
              </a:ext>
            </a:extLst>
          </p:cNvPr>
          <p:cNvSpPr txBox="1"/>
          <p:nvPr/>
        </p:nvSpPr>
        <p:spPr>
          <a:xfrm>
            <a:off x="6249799" y="4118995"/>
            <a:ext cx="475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5">
                    <a:lumMod val="50000"/>
                  </a:schemeClr>
                </a:solidFill>
              </a:rPr>
              <a:t>TURNITIN KULLANIM KILAVUZU</a:t>
            </a:r>
          </a:p>
        </p:txBody>
      </p:sp>
    </p:spTree>
    <p:extLst>
      <p:ext uri="{BB962C8B-B14F-4D97-AF65-F5344CB8AC3E}">
        <p14:creationId xmlns:p14="http://schemas.microsoft.com/office/powerpoint/2010/main" val="296525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D2196BD-B3B3-4071-B7FD-8B29A79B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360218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08505BE-13FF-4B21-8CAC-F3505BCED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0" y="3220886"/>
            <a:ext cx="12108110" cy="23876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DDC2A59-63E6-4F56-93EA-75C485DA76B8}"/>
              </a:ext>
            </a:extLst>
          </p:cNvPr>
          <p:cNvSpPr txBox="1"/>
          <p:nvPr/>
        </p:nvSpPr>
        <p:spPr>
          <a:xfrm>
            <a:off x="489867" y="1720760"/>
            <a:ext cx="351062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2060"/>
                </a:solidFill>
              </a:rPr>
              <a:t>Adımları tamamladığınızda sınıfınız oluşur ve ana sayfada görünür. </a:t>
            </a:r>
            <a:endParaRPr lang="tr-TR" sz="1400" dirty="0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B4185B41-B7D8-4316-B091-FD1E5978F662}"/>
              </a:ext>
            </a:extLst>
          </p:cNvPr>
          <p:cNvCxnSpPr>
            <a:cxnSpLocks/>
          </p:cNvCxnSpPr>
          <p:nvPr/>
        </p:nvCxnSpPr>
        <p:spPr>
          <a:xfrm>
            <a:off x="1922128" y="2332140"/>
            <a:ext cx="0" cy="500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94B8EEF-AAC0-4FDA-BACD-6D61D1E923FB}"/>
              </a:ext>
            </a:extLst>
          </p:cNvPr>
          <p:cNvSpPr txBox="1"/>
          <p:nvPr/>
        </p:nvSpPr>
        <p:spPr>
          <a:xfrm>
            <a:off x="9339610" y="3381579"/>
            <a:ext cx="2852389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tr-TR" sz="1400" b="1" spc="-100" dirty="0">
                <a:solidFill>
                  <a:srgbClr val="002060"/>
                </a:solidFill>
              </a:rPr>
              <a:t>Ana sayfada oluşturduğunuz sınıfa tıklayınız. Açılan sayfanın sağ tarafında yer alan «Ödev Ekle» butonuna tıklayınız.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8F5D878-556A-436F-B712-15E53C23A335}"/>
              </a:ext>
            </a:extLst>
          </p:cNvPr>
          <p:cNvCxnSpPr>
            <a:cxnSpLocks/>
          </p:cNvCxnSpPr>
          <p:nvPr/>
        </p:nvCxnSpPr>
        <p:spPr>
          <a:xfrm>
            <a:off x="11625943" y="4152376"/>
            <a:ext cx="889" cy="3912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7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60A3DE46-E4BB-4DCF-9712-FB598E08C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16" y="685370"/>
            <a:ext cx="8243497" cy="488248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DA4AAF7-ED45-416D-9692-E8F0D90E90C8}"/>
              </a:ext>
            </a:extLst>
          </p:cNvPr>
          <p:cNvSpPr txBox="1"/>
          <p:nvPr/>
        </p:nvSpPr>
        <p:spPr>
          <a:xfrm>
            <a:off x="286580" y="1672530"/>
            <a:ext cx="2217533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 marR="154940">
              <a:lnSpc>
                <a:spcPct val="100000"/>
              </a:lnSpc>
              <a:spcBef>
                <a:spcPts val="330"/>
              </a:spcBef>
            </a:pPr>
            <a:r>
              <a:rPr lang="tr-TR" sz="1400" b="1" dirty="0">
                <a:solidFill>
                  <a:srgbClr val="002060"/>
                </a:solidFill>
              </a:rPr>
              <a:t>Ödev başlığı bölümüne istediğiniz başlık adını  verebilirsiniz. </a:t>
            </a:r>
            <a:endParaRPr lang="tr-TR" sz="1400" dirty="0">
              <a:solidFill>
                <a:schemeClr val="bg2">
                  <a:lumMod val="50000"/>
                </a:schemeClr>
              </a:solidFill>
              <a:latin typeface="TeXGyreAdventor"/>
              <a:cs typeface="TeXGyreAdventor"/>
            </a:endParaRP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283AF006-93DA-4781-9113-F1E05A0CC777}"/>
              </a:ext>
            </a:extLst>
          </p:cNvPr>
          <p:cNvCxnSpPr>
            <a:cxnSpLocks/>
          </p:cNvCxnSpPr>
          <p:nvPr/>
        </p:nvCxnSpPr>
        <p:spPr>
          <a:xfrm>
            <a:off x="2634143" y="2108974"/>
            <a:ext cx="41840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56A60A5-A500-43F2-ABCB-6B125DE05107}"/>
              </a:ext>
            </a:extLst>
          </p:cNvPr>
          <p:cNvSpPr txBox="1"/>
          <p:nvPr/>
        </p:nvSpPr>
        <p:spPr>
          <a:xfrm>
            <a:off x="8019874" y="1028533"/>
            <a:ext cx="20553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/>
            <a:r>
              <a:rPr lang="tr-TR" sz="1400" b="1" dirty="0">
                <a:solidFill>
                  <a:srgbClr val="002060"/>
                </a:solidFill>
              </a:rPr>
              <a:t>Ödevi oluşturduğunuz tarihtir.</a:t>
            </a: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F5BBA0B8-5318-4FF4-8879-B8B84EC1EB0F}"/>
              </a:ext>
            </a:extLst>
          </p:cNvPr>
          <p:cNvCxnSpPr>
            <a:cxnSpLocks/>
          </p:cNvCxnSpPr>
          <p:nvPr/>
        </p:nvCxnSpPr>
        <p:spPr>
          <a:xfrm>
            <a:off x="8197443" y="1613807"/>
            <a:ext cx="0" cy="3977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FD2C4BB-D3A8-41B8-8D70-C2FAF6DC45FE}"/>
              </a:ext>
            </a:extLst>
          </p:cNvPr>
          <p:cNvSpPr txBox="1"/>
          <p:nvPr/>
        </p:nvSpPr>
        <p:spPr>
          <a:xfrm>
            <a:off x="9366264" y="2411194"/>
            <a:ext cx="2739049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1440" marR="533400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Proje/tezler öğretim üyeleri tarafından yükleneceği için tarih  belirlemesi öğretim üyesi tarafından yapılır.</a:t>
            </a:r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30345819-203B-4752-8523-7E986CED236E}"/>
              </a:ext>
            </a:extLst>
          </p:cNvPr>
          <p:cNvCxnSpPr>
            <a:cxnSpLocks/>
          </p:cNvCxnSpPr>
          <p:nvPr/>
        </p:nvCxnSpPr>
        <p:spPr>
          <a:xfrm flipH="1">
            <a:off x="8821022" y="2987733"/>
            <a:ext cx="38030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7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DD34E2-1B51-4F32-926B-EE035CFA7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6" y="721453"/>
            <a:ext cx="6736360" cy="428009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AAACD92-4891-4E8D-8B08-DC9EF48B986F}"/>
              </a:ext>
            </a:extLst>
          </p:cNvPr>
          <p:cNvSpPr txBox="1"/>
          <p:nvPr/>
        </p:nvSpPr>
        <p:spPr>
          <a:xfrm>
            <a:off x="7617201" y="546615"/>
            <a:ext cx="4387441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Dokümanlardaki kaynakçalar FBÜ Benzerlik Raporu Uygulama Esasları doğrultusunda, bu ayar altından Benzerlik Raporu’ndan çıkarılabilir. Bu ayarı ayrıca dokümanın nihai benzerlik raporunu açtığınızda da düzenleyebilirsiniz.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BD93137-A32D-46B1-81DE-DB832396A308}"/>
              </a:ext>
            </a:extLst>
          </p:cNvPr>
          <p:cNvSpPr txBox="1"/>
          <p:nvPr/>
        </p:nvSpPr>
        <p:spPr>
          <a:xfrm>
            <a:off x="7617201" y="1795244"/>
            <a:ext cx="438744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FBÜ Benzerlik Raporu Uygulama Esasları doğrultusunda, dokümanlardaki tırnak içine alınmış alıntıların benzerlik dışında tutulup tutulamayacağı ile ilgili ayarlamadır.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C948E5C-44B0-4953-900A-E81FDDFE6647}"/>
              </a:ext>
            </a:extLst>
          </p:cNvPr>
          <p:cNvSpPr txBox="1"/>
          <p:nvPr/>
        </p:nvSpPr>
        <p:spPr>
          <a:xfrm>
            <a:off x="7617201" y="2907507"/>
            <a:ext cx="443777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FBÜ Benzerlik Raporu Uygulama Esasları doğrultusunda, dokümanlardaki istenen sayıdaki kelimeleri Benzerlik Raporu’ndan çıkarmanızı sağlayacak ayardır.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FA7C952-F9A9-4CD3-A1D4-B222CDC63169}"/>
              </a:ext>
            </a:extLst>
          </p:cNvPr>
          <p:cNvSpPr txBox="1"/>
          <p:nvPr/>
        </p:nvSpPr>
        <p:spPr>
          <a:xfrm>
            <a:off x="7617201" y="3984720"/>
            <a:ext cx="443777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Öğrencilerinizin dokümanlarını incelemeleri için  öğrencilerinizi </a:t>
            </a:r>
            <a:r>
              <a:rPr lang="tr-TR" sz="1400" b="1" dirty="0" err="1">
                <a:solidFill>
                  <a:srgbClr val="002060"/>
                </a:solidFill>
              </a:rPr>
              <a:t>Turnitin’e</a:t>
            </a:r>
            <a:r>
              <a:rPr lang="tr-TR" sz="1400" b="1" dirty="0">
                <a:solidFill>
                  <a:srgbClr val="002060"/>
                </a:solidFill>
              </a:rPr>
              <a:t> eklemek isterseniz «Evet» butonunu işaretlemeniz gerekmektedir.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5138263" y="4177245"/>
            <a:ext cx="2126603" cy="28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>
            <a:off x="5138263" y="3113314"/>
            <a:ext cx="2126603" cy="146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5138262" y="1226515"/>
            <a:ext cx="2126604" cy="4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>
            <a:off x="6690306" y="2172247"/>
            <a:ext cx="5745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4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257C34-7158-4264-B6B3-8819CC8C9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6" y="1073792"/>
            <a:ext cx="5896798" cy="385893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3042930-61F2-4A33-8002-D3BD532840D5}"/>
              </a:ext>
            </a:extLst>
          </p:cNvPr>
          <p:cNvSpPr txBox="1"/>
          <p:nvPr/>
        </p:nvSpPr>
        <p:spPr>
          <a:xfrm>
            <a:off x="7281644" y="1293073"/>
            <a:ext cx="425321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Bu ayar yükleyeceğiniz dokümanları, </a:t>
            </a:r>
            <a:r>
              <a:rPr lang="tr-TR" sz="1400" b="1" dirty="0" err="1">
                <a:solidFill>
                  <a:srgbClr val="002060"/>
                </a:solidFill>
              </a:rPr>
              <a:t>Turnitin</a:t>
            </a:r>
            <a:r>
              <a:rPr lang="tr-TR" sz="1400" b="1" dirty="0">
                <a:solidFill>
                  <a:srgbClr val="002060"/>
                </a:solidFill>
              </a:rPr>
              <a:t> veri havuzunda saklamanızı sağlar. «Depo yok» ibaresini seçmeniz halinde aynı doküman kendisiyle eşleşmeksizin çeşitli kereler taranabilir.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87E6DC0-710B-42F1-8C2A-BD957C5EB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846" y="4941118"/>
            <a:ext cx="5896798" cy="704948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5026753" y="1767257"/>
            <a:ext cx="2126603" cy="28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5026753" y="5341030"/>
            <a:ext cx="2126603" cy="28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7281644" y="5079420"/>
            <a:ext cx="413529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«Gönder» butonuna bastığınızda ödev/doküman tarama klasörünü oluşturmuş olacaksınız.</a:t>
            </a:r>
          </a:p>
        </p:txBody>
      </p:sp>
    </p:spTree>
    <p:extLst>
      <p:ext uri="{BB962C8B-B14F-4D97-AF65-F5344CB8AC3E}">
        <p14:creationId xmlns:p14="http://schemas.microsoft.com/office/powerpoint/2010/main" val="266631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0928CA0-4C43-4B88-BDAF-141FD2D6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521"/>
            <a:ext cx="12192000" cy="350500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221037" y="454474"/>
            <a:ext cx="492469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Oluşturduğunuz sınıflara öğrencilerinizi ekleyebilirsiniz.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587784" y="3922470"/>
            <a:ext cx="2856413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Görünüme tıklayarak  yüklemiş olduğunuz  dokümanlara dair detayları  görebilirsiniz.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593875" y="3953659"/>
            <a:ext cx="4598125" cy="15004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R="165735" indent="-1270">
              <a:spcBef>
                <a:spcPts val="325"/>
              </a:spcBef>
            </a:pPr>
            <a:r>
              <a:rPr lang="tr-TR" sz="1400" b="1" u="sng" dirty="0">
                <a:solidFill>
                  <a:srgbClr val="002060"/>
                </a:solidFill>
              </a:rPr>
              <a:t>Ayarları düzenle</a:t>
            </a:r>
            <a:r>
              <a:rPr lang="tr-TR" sz="1400" b="1" dirty="0">
                <a:solidFill>
                  <a:srgbClr val="002060"/>
                </a:solidFill>
              </a:rPr>
              <a:t>: Daha önce yapmış  olduğunuz ödev ayarlarını  düzenleyebilirsiniz.</a:t>
            </a:r>
          </a:p>
          <a:p>
            <a:pPr marR="165735">
              <a:spcBef>
                <a:spcPts val="325"/>
              </a:spcBef>
            </a:pPr>
            <a:r>
              <a:rPr lang="tr-TR" sz="1400" b="1" u="sng" dirty="0">
                <a:solidFill>
                  <a:srgbClr val="002060"/>
                </a:solidFill>
              </a:rPr>
              <a:t>Gönder</a:t>
            </a:r>
            <a:r>
              <a:rPr lang="tr-TR" sz="1400" b="1" dirty="0">
                <a:solidFill>
                  <a:srgbClr val="002060"/>
                </a:solidFill>
              </a:rPr>
              <a:t>: Doküman yüklemek için kullanacağınız seçenek.</a:t>
            </a:r>
          </a:p>
          <a:p>
            <a:pPr marR="165735">
              <a:spcBef>
                <a:spcPts val="325"/>
              </a:spcBef>
            </a:pPr>
            <a:r>
              <a:rPr lang="tr-TR" sz="1400" b="1" u="sng" dirty="0">
                <a:solidFill>
                  <a:srgbClr val="002060"/>
                </a:solidFill>
              </a:rPr>
              <a:t>Ödevi sil</a:t>
            </a:r>
            <a:r>
              <a:rPr lang="tr-TR" sz="1400" b="1" dirty="0">
                <a:solidFill>
                  <a:srgbClr val="002060"/>
                </a:solidFill>
              </a:rPr>
              <a:t>: Bu seçenek buraya yüklenen tek bir dokümanı değil, ilgili ödevin klasörünün tamamını siler.  </a:t>
            </a:r>
          </a:p>
          <a:p>
            <a:pPr marR="165735">
              <a:spcBef>
                <a:spcPts val="325"/>
              </a:spcBef>
            </a:pPr>
            <a:r>
              <a:rPr lang="tr-TR" sz="1400" b="1" u="sng" dirty="0">
                <a:solidFill>
                  <a:srgbClr val="002060"/>
                </a:solidFill>
              </a:rPr>
              <a:t>Ödev silme konusunda dikkatli  olmanız gerekmektedir.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33350" y="3726527"/>
            <a:ext cx="43210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2060"/>
                </a:solidFill>
              </a:rPr>
              <a:t>Sağ rakam: Sınıfa kayıtlı öğrenci sayısını belirtmektedir.</a:t>
            </a:r>
          </a:p>
          <a:p>
            <a:r>
              <a:rPr lang="tr-TR" sz="1400" b="1" dirty="0">
                <a:solidFill>
                  <a:srgbClr val="002060"/>
                </a:solidFill>
              </a:rPr>
              <a:t>Sol rakam: Sınıfa yüklenen materyal sayısını belirtmektedir.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V="1">
            <a:off x="5416732" y="2952206"/>
            <a:ext cx="2852057" cy="9357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V="1">
            <a:off x="2155371" y="2756263"/>
            <a:ext cx="4872446" cy="904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V="1">
            <a:off x="10045337" y="3491381"/>
            <a:ext cx="8709" cy="348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C2034DE9-013E-4A2A-A47F-6B738A256155}"/>
              </a:ext>
            </a:extLst>
          </p:cNvPr>
          <p:cNvSpPr/>
          <p:nvPr/>
        </p:nvSpPr>
        <p:spPr>
          <a:xfrm>
            <a:off x="535577" y="627016"/>
            <a:ext cx="744584" cy="4049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irsek Bağlayıcısı 28"/>
          <p:cNvCxnSpPr/>
          <p:nvPr/>
        </p:nvCxnSpPr>
        <p:spPr>
          <a:xfrm flipV="1">
            <a:off x="1399902" y="627017"/>
            <a:ext cx="5758544" cy="202473"/>
          </a:xfrm>
          <a:prstGeom prst="bent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9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6019BD6-75F2-4B08-AFB2-757E60E6A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2" y="117564"/>
            <a:ext cx="9970802" cy="5511890"/>
          </a:xfrm>
          <a:prstGeom prst="rect">
            <a:avLst/>
          </a:prstGeom>
        </p:spPr>
      </p:pic>
      <p:sp>
        <p:nvSpPr>
          <p:cNvPr id="3" name="Sağ Ayraç 2">
            <a:extLst>
              <a:ext uri="{FF2B5EF4-FFF2-40B4-BE49-F238E27FC236}">
                <a16:creationId xmlns:a16="http://schemas.microsoft.com/office/drawing/2014/main" id="{61BE0776-CE53-4FFF-9A29-DE4B4940FE2D}"/>
              </a:ext>
            </a:extLst>
          </p:cNvPr>
          <p:cNvSpPr/>
          <p:nvPr/>
        </p:nvSpPr>
        <p:spPr>
          <a:xfrm>
            <a:off x="5085604" y="727449"/>
            <a:ext cx="182256" cy="17059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6515676" y="1288213"/>
            <a:ext cx="2717074" cy="561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Öğrencinizin adı soyadı ve</a:t>
            </a:r>
          </a:p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gönderi başlığını girebilirsiniz.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515676" y="2063447"/>
            <a:ext cx="4056017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Yükleme yaparken lütfen bu uyarıyı  aldığınızdan emin olun. Eğer bu uyarıyı görmüyorsanız yüklemekte olduğunuz doküman </a:t>
            </a:r>
            <a:r>
              <a:rPr lang="tr-TR" sz="1400" b="1" dirty="0" err="1">
                <a:solidFill>
                  <a:srgbClr val="002060"/>
                </a:solidFill>
              </a:rPr>
              <a:t>Turnitin</a:t>
            </a:r>
            <a:r>
              <a:rPr lang="tr-TR" sz="1400" b="1" dirty="0">
                <a:solidFill>
                  <a:srgbClr val="002060"/>
                </a:solidFill>
              </a:rPr>
              <a:t> veri havuzuna gidecek  demektir. Dokümanın veri havuzuna gitmesini istemiyorsanız  ödev ayarlarına geri dönüp düzenleme yapabilirsiniz.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23908" y="3620778"/>
            <a:ext cx="405601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Yükleyeceğiniz doküman nerede  bulunuyorsa oradan seçip  yükleyebilirsiniz. Ardından yükle  butonuna basınız.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>
            <a:off x="5975050" y="2755944"/>
            <a:ext cx="407395" cy="113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>
            <a:off x="4535482" y="3990110"/>
            <a:ext cx="407395" cy="113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023908" y="5028131"/>
            <a:ext cx="271707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Ardından «Yükle» butonuna basınız.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>
            <a:off x="1785801" y="5387432"/>
            <a:ext cx="407395" cy="113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AAFEDD57-F927-4B66-8A7C-8F8A7F4E73EB}"/>
              </a:ext>
            </a:extLst>
          </p:cNvPr>
          <p:cNvCxnSpPr>
            <a:cxnSpLocks/>
          </p:cNvCxnSpPr>
          <p:nvPr/>
        </p:nvCxnSpPr>
        <p:spPr>
          <a:xfrm flipH="1">
            <a:off x="5965084" y="1569059"/>
            <a:ext cx="407395" cy="113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7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4328223-2FC0-4EB5-A165-90533509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6" y="183719"/>
            <a:ext cx="8033657" cy="539412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699863" y="1763485"/>
            <a:ext cx="3331028" cy="815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Not: </a:t>
            </a:r>
            <a:r>
              <a:rPr lang="tr-TR" sz="1400" b="1" dirty="0" err="1">
                <a:solidFill>
                  <a:srgbClr val="002060"/>
                </a:solidFill>
              </a:rPr>
              <a:t>Turnitin’e</a:t>
            </a:r>
            <a:r>
              <a:rPr lang="tr-TR" sz="1400" b="1" dirty="0">
                <a:solidFill>
                  <a:srgbClr val="002060"/>
                </a:solidFill>
              </a:rPr>
              <a:t> yapacağınız yüklemeler;</a:t>
            </a:r>
          </a:p>
          <a:p>
            <a:pPr marL="285750" marR="165735" indent="-285750">
              <a:lnSpc>
                <a:spcPct val="100000"/>
              </a:lnSpc>
              <a:spcBef>
                <a:spcPts val="325"/>
              </a:spcBef>
              <a:buFont typeface="Wingdings" panose="05000000000000000000" pitchFamily="2" charset="2"/>
              <a:buChar char="ü"/>
              <a:tabLst>
                <a:tab pos="377190" algn="l"/>
                <a:tab pos="377825" algn="l"/>
              </a:tabLst>
            </a:pPr>
            <a:r>
              <a:rPr lang="tr-TR" sz="1400" b="1" dirty="0">
                <a:solidFill>
                  <a:srgbClr val="002060"/>
                </a:solidFill>
              </a:rPr>
              <a:t>Maksimum 400 sayfa,</a:t>
            </a:r>
          </a:p>
          <a:p>
            <a:pPr marL="285750" marR="165735" indent="-285750">
              <a:lnSpc>
                <a:spcPct val="100000"/>
              </a:lnSpc>
              <a:spcBef>
                <a:spcPts val="325"/>
              </a:spcBef>
              <a:buFont typeface="Wingdings" panose="05000000000000000000" pitchFamily="2" charset="2"/>
              <a:buChar char="ü"/>
              <a:tabLst>
                <a:tab pos="377190" algn="l"/>
                <a:tab pos="377825" algn="l"/>
              </a:tabLst>
            </a:pPr>
            <a:r>
              <a:rPr lang="tr-TR" sz="1400" b="1" dirty="0">
                <a:solidFill>
                  <a:srgbClr val="002060"/>
                </a:solidFill>
              </a:rPr>
              <a:t>Maksimum 40MB olmalı.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699863" y="3304903"/>
            <a:ext cx="333102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spcBef>
                <a:spcPts val="325"/>
              </a:spcBef>
            </a:pPr>
            <a:r>
              <a:rPr lang="tr-TR" sz="1400" b="1" u="sng" dirty="0">
                <a:solidFill>
                  <a:srgbClr val="FF0000"/>
                </a:solidFill>
              </a:rPr>
              <a:t>Uyarı</a:t>
            </a:r>
            <a:r>
              <a:rPr lang="tr-TR" sz="1400" b="1" dirty="0">
                <a:solidFill>
                  <a:srgbClr val="FF0000"/>
                </a:solidFill>
              </a:rPr>
              <a:t>:</a:t>
            </a:r>
            <a:r>
              <a:rPr lang="tr-TR" sz="1400" b="1" dirty="0">
                <a:solidFill>
                  <a:srgbClr val="002060"/>
                </a:solidFill>
              </a:rPr>
              <a:t> Eğer yükleyeceğiniz  doküman .</a:t>
            </a:r>
            <a:r>
              <a:rPr lang="tr-TR" sz="1400" b="1" dirty="0" err="1">
                <a:solidFill>
                  <a:srgbClr val="002060"/>
                </a:solidFill>
              </a:rPr>
              <a:t>jpeg</a:t>
            </a:r>
            <a:r>
              <a:rPr lang="tr-TR" sz="1400" b="1" dirty="0">
                <a:solidFill>
                  <a:srgbClr val="002060"/>
                </a:solidFill>
              </a:rPr>
              <a:t> gibi imaj dosyaları içeriyor ise bunları dokümandan  çıkarıp yükleme yapabilirsiniz.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2034DE9-013E-4A2A-A47F-6B738A256155}"/>
              </a:ext>
            </a:extLst>
          </p:cNvPr>
          <p:cNvSpPr/>
          <p:nvPr/>
        </p:nvSpPr>
        <p:spPr>
          <a:xfrm>
            <a:off x="979714" y="4933013"/>
            <a:ext cx="782549" cy="4049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585062" y="4968630"/>
            <a:ext cx="34094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/>
              </a:rPr>
              <a:t>«</a:t>
            </a:r>
            <a:r>
              <a:rPr lang="tr-TR" sz="1400" b="1" dirty="0">
                <a:solidFill>
                  <a:srgbClr val="002060"/>
                </a:solidFill>
              </a:rPr>
              <a:t>Onayla» butonunu seçerek devam ediniz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>
            <a:off x="3721691" y="5141911"/>
            <a:ext cx="407395" cy="113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5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5B5C24E-2FD4-4DD4-B586-0A06775F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4993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56710" y="3879908"/>
            <a:ext cx="338328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Benzerlik oranı burada yer almaktadır, üzerine tıklayarak benzerlik raporunu görüntüleyebilirsiniz.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4898571" y="3319776"/>
            <a:ext cx="1224" cy="4392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927815" y="3879908"/>
            <a:ext cx="270535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Belge sildirmeniz gerektiği durumda </a:t>
            </a:r>
            <a:r>
              <a:rPr lang="tr-TR" sz="1400" b="1" dirty="0" err="1">
                <a:solidFill>
                  <a:srgbClr val="002060"/>
                </a:solidFill>
              </a:rPr>
              <a:t>Turnitin</a:t>
            </a:r>
            <a:r>
              <a:rPr lang="tr-TR" sz="1400" b="1" dirty="0">
                <a:solidFill>
                  <a:srgbClr val="002060"/>
                </a:solidFill>
              </a:rPr>
              <a:t> yetkilinize bildirmeniz gereken doküman kodudur.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9674672" y="3319776"/>
            <a:ext cx="1224" cy="4392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0855555" y="3879908"/>
            <a:ext cx="1114056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2075" marR="16573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Yükleme yapılan tarihtir.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5A02321-F33F-49EF-814A-0B752908FC28}"/>
              </a:ext>
            </a:extLst>
          </p:cNvPr>
          <p:cNvCxnSpPr>
            <a:cxnSpLocks/>
          </p:cNvCxnSpPr>
          <p:nvPr/>
        </p:nvCxnSpPr>
        <p:spPr>
          <a:xfrm flipH="1" flipV="1">
            <a:off x="11393942" y="3319776"/>
            <a:ext cx="1224" cy="4392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8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BB68B30-7426-99E1-70AB-F59EDFEB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891"/>
            <a:ext cx="12192000" cy="5708073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BE6E4FE-8DEA-6DA3-54C3-D1741328B37C}"/>
              </a:ext>
            </a:extLst>
          </p:cNvPr>
          <p:cNvCxnSpPr>
            <a:cxnSpLocks/>
          </p:cNvCxnSpPr>
          <p:nvPr/>
        </p:nvCxnSpPr>
        <p:spPr>
          <a:xfrm flipH="1">
            <a:off x="1674948" y="2189019"/>
            <a:ext cx="56217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275BC45-8D4E-9638-36AB-DEC7B160040B}"/>
              </a:ext>
            </a:extLst>
          </p:cNvPr>
          <p:cNvSpPr txBox="1"/>
          <p:nvPr/>
        </p:nvSpPr>
        <p:spPr>
          <a:xfrm>
            <a:off x="7372599" y="1711302"/>
            <a:ext cx="1258653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 marR="12890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Benzeşen kaynağın, tüm  benzeşen kaynaklara  oranını gösterir.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ED086147-64DA-8EEE-536A-76149B9025FE}"/>
              </a:ext>
            </a:extLst>
          </p:cNvPr>
          <p:cNvCxnSpPr>
            <a:cxnSpLocks/>
          </p:cNvCxnSpPr>
          <p:nvPr/>
        </p:nvCxnSpPr>
        <p:spPr>
          <a:xfrm>
            <a:off x="8721969" y="2894598"/>
            <a:ext cx="95774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ağ Ayraç 19">
            <a:extLst>
              <a:ext uri="{FF2B5EF4-FFF2-40B4-BE49-F238E27FC236}">
                <a16:creationId xmlns:a16="http://schemas.microsoft.com/office/drawing/2014/main" id="{2AF9781A-7783-808A-B442-65DE15EDF098}"/>
              </a:ext>
            </a:extLst>
          </p:cNvPr>
          <p:cNvSpPr/>
          <p:nvPr/>
        </p:nvSpPr>
        <p:spPr>
          <a:xfrm flipH="1">
            <a:off x="1279088" y="2102893"/>
            <a:ext cx="158974" cy="9934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74FBB8A-9D25-F304-1F37-F096DD9A7BBD}"/>
              </a:ext>
            </a:extLst>
          </p:cNvPr>
          <p:cNvSpPr txBox="1"/>
          <p:nvPr/>
        </p:nvSpPr>
        <p:spPr>
          <a:xfrm>
            <a:off x="90717" y="1926746"/>
            <a:ext cx="1188371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 marR="12890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Doküman  içinde  benzeşen  yerleri vurgular.</a:t>
            </a:r>
          </a:p>
        </p:txBody>
      </p:sp>
    </p:spTree>
    <p:extLst>
      <p:ext uri="{BB962C8B-B14F-4D97-AF65-F5344CB8AC3E}">
        <p14:creationId xmlns:p14="http://schemas.microsoft.com/office/powerpoint/2010/main" val="169604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BB68B30-7426-99E1-70AB-F59EDFEB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891"/>
            <a:ext cx="12192000" cy="572354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901EA9A9-E0E7-311E-CF36-5ADC47471F14}"/>
              </a:ext>
            </a:extLst>
          </p:cNvPr>
          <p:cNvSpPr/>
          <p:nvPr/>
        </p:nvSpPr>
        <p:spPr>
          <a:xfrm>
            <a:off x="6133171" y="3247275"/>
            <a:ext cx="2276557" cy="2078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BDCACB-2439-C78D-72E4-5C98228D91E1}"/>
              </a:ext>
            </a:extLst>
          </p:cNvPr>
          <p:cNvSpPr txBox="1"/>
          <p:nvPr/>
        </p:nvSpPr>
        <p:spPr>
          <a:xfrm>
            <a:off x="6133171" y="2663143"/>
            <a:ext cx="22757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 marR="128905">
              <a:lnSpc>
                <a:spcPct val="100000"/>
              </a:lnSpc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Rapor çıktısını almak  için kullanılacak araç;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9A75CD41-AC12-A177-15F2-9FB2BA76E537}"/>
              </a:ext>
            </a:extLst>
          </p:cNvPr>
          <p:cNvCxnSpPr>
            <a:cxnSpLocks/>
          </p:cNvCxnSpPr>
          <p:nvPr/>
        </p:nvCxnSpPr>
        <p:spPr>
          <a:xfrm>
            <a:off x="7511350" y="2131387"/>
            <a:ext cx="1519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1A58F5BB-7669-BF5F-122C-2B8CDB82A849}"/>
              </a:ext>
            </a:extLst>
          </p:cNvPr>
          <p:cNvCxnSpPr>
            <a:cxnSpLocks/>
          </p:cNvCxnSpPr>
          <p:nvPr/>
        </p:nvCxnSpPr>
        <p:spPr>
          <a:xfrm flipV="1">
            <a:off x="7539754" y="1208351"/>
            <a:ext cx="0" cy="923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8D73B16-4BFD-FA33-66FB-178D78F3C2EC}"/>
              </a:ext>
            </a:extLst>
          </p:cNvPr>
          <p:cNvSpPr txBox="1"/>
          <p:nvPr/>
        </p:nvSpPr>
        <p:spPr>
          <a:xfrm>
            <a:off x="6631820" y="832896"/>
            <a:ext cx="177709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 marR="12890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Filtreleme araçları</a:t>
            </a:r>
          </a:p>
        </p:txBody>
      </p:sp>
      <p:sp>
        <p:nvSpPr>
          <p:cNvPr id="13" name="Dikdörtgen: Köşeleri Yuvarlatılmış 6">
            <a:extLst>
              <a:ext uri="{FF2B5EF4-FFF2-40B4-BE49-F238E27FC236}">
                <a16:creationId xmlns:a16="http://schemas.microsoft.com/office/drawing/2014/main" id="{288FD2F6-30EF-C7DE-19E3-02B682858084}"/>
              </a:ext>
            </a:extLst>
          </p:cNvPr>
          <p:cNvSpPr/>
          <p:nvPr/>
        </p:nvSpPr>
        <p:spPr>
          <a:xfrm>
            <a:off x="9137633" y="-73891"/>
            <a:ext cx="3089953" cy="43232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666F51B8-12E0-A83F-2B26-89985D60A99B}"/>
              </a:ext>
            </a:extLst>
          </p:cNvPr>
          <p:cNvCxnSpPr>
            <a:cxnSpLocks/>
          </p:cNvCxnSpPr>
          <p:nvPr/>
        </p:nvCxnSpPr>
        <p:spPr>
          <a:xfrm flipH="1">
            <a:off x="8462293" y="979016"/>
            <a:ext cx="568582" cy="15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C7B817A-BADF-608E-6DFB-CA9EFFE2D2DA}"/>
              </a:ext>
            </a:extLst>
          </p:cNvPr>
          <p:cNvSpPr/>
          <p:nvPr/>
        </p:nvSpPr>
        <p:spPr>
          <a:xfrm>
            <a:off x="9137633" y="1299142"/>
            <a:ext cx="509452" cy="4049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0F6AF8D6-7C39-033B-B025-60AFE545F6F0}"/>
              </a:ext>
            </a:extLst>
          </p:cNvPr>
          <p:cNvSpPr/>
          <p:nvPr/>
        </p:nvSpPr>
        <p:spPr>
          <a:xfrm>
            <a:off x="9137633" y="1925986"/>
            <a:ext cx="509452" cy="4049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0D5D69F7-4F16-B759-E221-358D232F57A4}"/>
              </a:ext>
            </a:extLst>
          </p:cNvPr>
          <p:cNvSpPr/>
          <p:nvPr/>
        </p:nvSpPr>
        <p:spPr>
          <a:xfrm>
            <a:off x="9137633" y="2663143"/>
            <a:ext cx="509452" cy="4049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7B34E032-CC37-FF9C-31B0-002A28A09580}"/>
              </a:ext>
            </a:extLst>
          </p:cNvPr>
          <p:cNvCxnSpPr>
            <a:cxnSpLocks/>
          </p:cNvCxnSpPr>
          <p:nvPr/>
        </p:nvCxnSpPr>
        <p:spPr>
          <a:xfrm>
            <a:off x="8471957" y="2916104"/>
            <a:ext cx="612297" cy="5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B29491F1-4930-6F69-2A32-C56029EB2CC7}"/>
              </a:ext>
            </a:extLst>
          </p:cNvPr>
          <p:cNvCxnSpPr>
            <a:cxnSpLocks/>
          </p:cNvCxnSpPr>
          <p:nvPr/>
        </p:nvCxnSpPr>
        <p:spPr>
          <a:xfrm flipV="1">
            <a:off x="8462293" y="3152811"/>
            <a:ext cx="597971" cy="7832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8043DD2-5CB7-281B-2A84-0B2E3624BF37}"/>
              </a:ext>
            </a:extLst>
          </p:cNvPr>
          <p:cNvSpPr txBox="1"/>
          <p:nvPr/>
        </p:nvSpPr>
        <p:spPr>
          <a:xfrm>
            <a:off x="9635350" y="3429000"/>
            <a:ext cx="20455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0805" marR="128905">
              <a:spcBef>
                <a:spcPts val="325"/>
              </a:spcBef>
            </a:pPr>
            <a:r>
              <a:rPr lang="tr-TR" sz="1400" b="1" dirty="0">
                <a:solidFill>
                  <a:srgbClr val="002060"/>
                </a:solidFill>
              </a:rPr>
              <a:t>Yapmış olduğunuz değişiklikleri kayıt etmelisiniz.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6535BE-D655-42FB-59C5-EB04743F5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485" y="4271137"/>
            <a:ext cx="2543175" cy="11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5633B0B-72A1-4FBB-8B1F-259CCBB66D2A}"/>
              </a:ext>
            </a:extLst>
          </p:cNvPr>
          <p:cNvSpPr txBox="1"/>
          <p:nvPr/>
        </p:nvSpPr>
        <p:spPr>
          <a:xfrm>
            <a:off x="4300756" y="1551963"/>
            <a:ext cx="371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28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Kullanıcı </a:t>
            </a:r>
            <a:r>
              <a:rPr kumimoji="0" lang="es-ES" sz="3200" b="1" i="0" u="none" strike="noStrike" kern="1200" cap="none" spc="-229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Adı </a:t>
            </a:r>
            <a:r>
              <a:rPr kumimoji="0" lang="es-ES" sz="3200" b="1" i="0" u="none" strike="noStrike" kern="1200" cap="none" spc="-254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ve </a:t>
            </a:r>
            <a:r>
              <a:rPr kumimoji="0" lang="es-ES" sz="3200" b="1" i="0" u="none" strike="noStrike" kern="1200" cap="none" spc="-32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Şifre</a:t>
            </a:r>
            <a:r>
              <a:rPr kumimoji="0" lang="es-ES" sz="3200" b="1" i="0" u="none" strike="noStrike" kern="1200" cap="none" spc="9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-38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Alma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03F8EDC-003A-460F-A9EB-4F3ECD8C2F7E}"/>
              </a:ext>
            </a:extLst>
          </p:cNvPr>
          <p:cNvSpPr txBox="1"/>
          <p:nvPr/>
        </p:nvSpPr>
        <p:spPr>
          <a:xfrm>
            <a:off x="455408" y="2459504"/>
            <a:ext cx="1140142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75615" algn="l"/>
              </a:tabLst>
            </a:pPr>
            <a:r>
              <a:rPr lang="tr-TR" sz="2400" spc="-5" dirty="0" err="1">
                <a:cs typeface="Times New Roman"/>
              </a:rPr>
              <a:t>Turnitin</a:t>
            </a:r>
            <a:r>
              <a:rPr lang="tr-TR" sz="2400" spc="-5" dirty="0">
                <a:cs typeface="Times New Roman"/>
              </a:rPr>
              <a:t> </a:t>
            </a:r>
            <a:r>
              <a:rPr lang="tr-TR" sz="2400" spc="5" dirty="0">
                <a:cs typeface="Times New Roman"/>
              </a:rPr>
              <a:t>programını </a:t>
            </a:r>
            <a:r>
              <a:rPr lang="tr-TR" sz="2400" spc="-5" dirty="0">
                <a:cs typeface="Times New Roman"/>
              </a:rPr>
              <a:t>kullanabilmek </a:t>
            </a:r>
            <a:r>
              <a:rPr lang="tr-TR" sz="2400" spc="-15" dirty="0">
                <a:cs typeface="Times New Roman"/>
              </a:rPr>
              <a:t>için </a:t>
            </a:r>
            <a:r>
              <a:rPr lang="tr-TR" sz="2400" spc="-5" dirty="0">
                <a:cs typeface="Times New Roman"/>
              </a:rPr>
              <a:t>adınıza tanımlanmış </a:t>
            </a:r>
            <a:r>
              <a:rPr lang="tr-TR" sz="2400" spc="5" dirty="0">
                <a:cs typeface="Times New Roman"/>
              </a:rPr>
              <a:t>hesabınızın </a:t>
            </a:r>
            <a:r>
              <a:rPr lang="tr-TR" sz="2400" spc="-20" dirty="0">
                <a:cs typeface="Times New Roman"/>
              </a:rPr>
              <a:t>olması </a:t>
            </a:r>
            <a:r>
              <a:rPr lang="tr-TR" sz="2400" spc="-5" dirty="0">
                <a:cs typeface="Times New Roman"/>
              </a:rPr>
              <a:t>gerekir.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75615" algn="l"/>
              </a:tabLst>
            </a:pPr>
            <a:r>
              <a:rPr lang="tr-TR" sz="2400" dirty="0">
                <a:cs typeface="Times New Roman"/>
              </a:rPr>
              <a:t>Hesabı ve şifresi </a:t>
            </a:r>
            <a:r>
              <a:rPr lang="tr-TR" sz="2400" spc="-5" dirty="0">
                <a:cs typeface="Times New Roman"/>
              </a:rPr>
              <a:t>olmayan öğretim üyeleri</a:t>
            </a:r>
            <a:r>
              <a:rPr lang="tr-TR" sz="2400" dirty="0">
                <a:cs typeface="Times New Roman"/>
              </a:rPr>
              <a:t> </a:t>
            </a:r>
            <a:r>
              <a:rPr lang="tr-TR" sz="2400" spc="-5" dirty="0">
                <a:cs typeface="Times New Roman"/>
              </a:rPr>
              <a:t>Fenerbahçe </a:t>
            </a:r>
            <a:r>
              <a:rPr lang="tr-TR" sz="2400" spc="-10" dirty="0">
                <a:cs typeface="Times New Roman"/>
              </a:rPr>
              <a:t>Üniversitesi  </a:t>
            </a:r>
            <a:r>
              <a:rPr lang="tr-TR" sz="2400" spc="5" dirty="0">
                <a:cs typeface="Times New Roman"/>
              </a:rPr>
              <a:t>Kütüphane ve </a:t>
            </a:r>
          </a:p>
          <a:p>
            <a:pPr marL="12065" marR="5080" algn="just">
              <a:lnSpc>
                <a:spcPct val="100000"/>
              </a:lnSpc>
              <a:spcBef>
                <a:spcPts val="105"/>
              </a:spcBef>
              <a:tabLst>
                <a:tab pos="475615" algn="l"/>
              </a:tabLst>
            </a:pPr>
            <a:r>
              <a:rPr lang="tr-TR" sz="2400" spc="5" dirty="0">
                <a:cs typeface="Times New Roman"/>
              </a:rPr>
              <a:t>Dokümantasyon Direktörlüğünden</a:t>
            </a:r>
            <a:r>
              <a:rPr lang="tr-TR" sz="2400" spc="-15" dirty="0">
                <a:cs typeface="Times New Roman"/>
              </a:rPr>
              <a:t> (</a:t>
            </a:r>
            <a:r>
              <a:rPr lang="tr-TR" sz="2400" spc="-15" dirty="0" err="1">
                <a:cs typeface="Times New Roman"/>
              </a:rPr>
              <a:t>Turnitin</a:t>
            </a:r>
            <a:r>
              <a:rPr lang="tr-TR" sz="2400" spc="-15" dirty="0">
                <a:cs typeface="Times New Roman"/>
              </a:rPr>
              <a:t> yetkilisi Belgin Çetin’den </a:t>
            </a:r>
          </a:p>
          <a:p>
            <a:pPr marL="12065" marR="5080" algn="just">
              <a:lnSpc>
                <a:spcPct val="100000"/>
              </a:lnSpc>
              <a:spcBef>
                <a:spcPts val="105"/>
              </a:spcBef>
              <a:tabLst>
                <a:tab pos="475615" algn="l"/>
              </a:tabLst>
            </a:pPr>
            <a:r>
              <a:rPr lang="tr-TR" sz="2400" b="1" spc="-15" dirty="0">
                <a:solidFill>
                  <a:schemeClr val="accent5">
                    <a:lumMod val="50000"/>
                  </a:schemeClr>
                </a:solidFill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belgin.cetin@fbu.edu.tr</a:t>
            </a:r>
            <a:r>
              <a:rPr lang="tr-TR" sz="2400" spc="-5" dirty="0">
                <a:cs typeface="Times New Roman"/>
              </a:rPr>
              <a:t>) kendileri için </a:t>
            </a:r>
            <a:r>
              <a:rPr lang="tr-TR" sz="2400" spc="-15" dirty="0">
                <a:cs typeface="Times New Roman"/>
              </a:rPr>
              <a:t>bir hesap  </a:t>
            </a:r>
            <a:r>
              <a:rPr lang="tr-TR" sz="2400" spc="-10" dirty="0">
                <a:cs typeface="Times New Roman"/>
              </a:rPr>
              <a:t>oluşturulmasını isteyebilirler. 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75615" algn="l"/>
              </a:tabLst>
            </a:pPr>
            <a:r>
              <a:rPr lang="tr-TR" sz="2400" spc="-5" dirty="0" err="1">
                <a:cs typeface="Times New Roman"/>
              </a:rPr>
              <a:t>Turnitin</a:t>
            </a:r>
            <a:r>
              <a:rPr lang="tr-TR" sz="2400" spc="-5" dirty="0">
                <a:cs typeface="Times New Roman"/>
              </a:rPr>
              <a:t> </a:t>
            </a:r>
            <a:r>
              <a:rPr lang="tr-TR" sz="2400" spc="-10" dirty="0">
                <a:cs typeface="Times New Roman"/>
              </a:rPr>
              <a:t>programı </a:t>
            </a:r>
            <a:r>
              <a:rPr lang="tr-TR" sz="2400" spc="-5" dirty="0">
                <a:cs typeface="Times New Roman"/>
              </a:rPr>
              <a:t>kullanımı ile ilgili </a:t>
            </a:r>
            <a:r>
              <a:rPr lang="tr-TR" sz="2400" spc="-15" dirty="0">
                <a:cs typeface="Times New Roman"/>
              </a:rPr>
              <a:t>örnek </a:t>
            </a:r>
            <a:r>
              <a:rPr lang="tr-TR" sz="2400" spc="-20" dirty="0">
                <a:cs typeface="Times New Roman"/>
              </a:rPr>
              <a:t>bir </a:t>
            </a:r>
            <a:r>
              <a:rPr lang="tr-TR" sz="2400" spc="-10" dirty="0">
                <a:cs typeface="Times New Roman"/>
              </a:rPr>
              <a:t>uygulamaya </a:t>
            </a:r>
            <a:r>
              <a:rPr lang="tr-TR" sz="2400" dirty="0">
                <a:cs typeface="Times New Roman"/>
              </a:rPr>
              <a:t>bu </a:t>
            </a:r>
            <a:r>
              <a:rPr lang="tr-TR" sz="2400" spc="5" dirty="0">
                <a:cs typeface="Times New Roman"/>
              </a:rPr>
              <a:t>kılavuzda</a:t>
            </a:r>
            <a:r>
              <a:rPr lang="tr-TR" sz="2400" spc="10" dirty="0">
                <a:cs typeface="Times New Roman"/>
              </a:rPr>
              <a:t> yer </a:t>
            </a:r>
            <a:r>
              <a:rPr lang="tr-TR" sz="2400" spc="-15" dirty="0">
                <a:cs typeface="Times New Roman"/>
              </a:rPr>
              <a:t>verilmiştir.</a:t>
            </a:r>
          </a:p>
        </p:txBody>
      </p:sp>
    </p:spTree>
    <p:extLst>
      <p:ext uri="{BB962C8B-B14F-4D97-AF65-F5344CB8AC3E}">
        <p14:creationId xmlns:p14="http://schemas.microsoft.com/office/powerpoint/2010/main" val="41253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D9DECE0-3DD0-46B3-8F72-B2DC8D5C233E}"/>
              </a:ext>
            </a:extLst>
          </p:cNvPr>
          <p:cNvSpPr txBox="1"/>
          <p:nvPr/>
        </p:nvSpPr>
        <p:spPr>
          <a:xfrm>
            <a:off x="866775" y="2075736"/>
            <a:ext cx="9810750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tr-TR" sz="2400" spc="-5" dirty="0">
                <a:solidFill>
                  <a:srgbClr val="114763"/>
                </a:solidFill>
                <a:latin typeface="Times New Roman"/>
                <a:cs typeface="Times New Roman"/>
              </a:rPr>
              <a:t>Detaylı bilgi için </a:t>
            </a:r>
            <a:r>
              <a:rPr lang="tr-TR" sz="2400" spc="-5" dirty="0">
                <a:solidFill>
                  <a:srgbClr val="114763"/>
                </a:solidFill>
                <a:latin typeface="Times New Roman"/>
                <a:cs typeface="Times New Roman"/>
                <a:hlinkClick r:id="rId3"/>
              </a:rPr>
              <a:t>https://www.turnitin.com/tr/urunler/similarity</a:t>
            </a:r>
            <a:r>
              <a:rPr lang="tr-TR" sz="2400" spc="-5" dirty="0">
                <a:solidFill>
                  <a:srgbClr val="114763"/>
                </a:solidFill>
                <a:latin typeface="Times New Roman"/>
                <a:cs typeface="Times New Roman"/>
              </a:rPr>
              <a:t> </a:t>
            </a:r>
          </a:p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tr-TR" sz="2400" spc="-5" dirty="0">
                <a:solidFill>
                  <a:srgbClr val="114763"/>
                </a:solidFill>
                <a:latin typeface="Times New Roman"/>
                <a:cs typeface="Times New Roman"/>
              </a:rPr>
              <a:t>Sorularınız </a:t>
            </a:r>
            <a:r>
              <a:rPr lang="tr-TR" sz="2400" dirty="0">
                <a:solidFill>
                  <a:srgbClr val="114763"/>
                </a:solidFill>
                <a:latin typeface="Times New Roman"/>
                <a:cs typeface="Times New Roman"/>
              </a:rPr>
              <a:t>için  </a:t>
            </a:r>
            <a:r>
              <a:rPr lang="tr-TR" sz="24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4"/>
              </a:rPr>
              <a:t>kutuphane@fbu.edu.tr </a:t>
            </a:r>
            <a:r>
              <a:rPr lang="tr-TR" sz="2400" spc="-5" dirty="0">
                <a:solidFill>
                  <a:srgbClr val="F49100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>
                <a:solidFill>
                  <a:srgbClr val="114763"/>
                </a:solidFill>
                <a:latin typeface="Times New Roman"/>
                <a:cs typeface="Times New Roman"/>
              </a:rPr>
              <a:t>adresinden iletişime geçebilirsiniz.</a:t>
            </a:r>
          </a:p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endParaRPr lang="tr-TR" sz="2400" dirty="0">
              <a:solidFill>
                <a:srgbClr val="114763"/>
              </a:solidFill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tr-TR" sz="2400" dirty="0">
                <a:solidFill>
                  <a:srgbClr val="114763"/>
                </a:solidFill>
                <a:latin typeface="Times New Roman"/>
                <a:cs typeface="Times New Roman"/>
              </a:rPr>
              <a:t>Teşekkür ederiz.</a:t>
            </a:r>
          </a:p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tr-TR" sz="2400" dirty="0">
                <a:solidFill>
                  <a:srgbClr val="114763"/>
                </a:solidFill>
                <a:latin typeface="Times New Roman"/>
                <a:cs typeface="Times New Roman"/>
              </a:rPr>
              <a:t>FBU Kütüphane ve Dokümantasyon Direktörlüğü</a:t>
            </a:r>
            <a:endParaRPr lang="tr-T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50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03F8EDC-003A-460F-A9EB-4F3ECD8C2F7E}"/>
              </a:ext>
            </a:extLst>
          </p:cNvPr>
          <p:cNvSpPr txBox="1"/>
          <p:nvPr/>
        </p:nvSpPr>
        <p:spPr>
          <a:xfrm>
            <a:off x="337768" y="2446680"/>
            <a:ext cx="1130617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75615" algn="l"/>
              </a:tabLst>
            </a:pPr>
            <a:r>
              <a:rPr lang="tr-TR" sz="2400" spc="-15" dirty="0">
                <a:cs typeface="Times New Roman"/>
              </a:rPr>
              <a:t>Proje ve tez, </a:t>
            </a:r>
            <a:r>
              <a:rPr lang="tr-TR" sz="2400" spc="-15" dirty="0" err="1">
                <a:cs typeface="Times New Roman"/>
              </a:rPr>
              <a:t>Turnitin</a:t>
            </a:r>
            <a:r>
              <a:rPr lang="tr-TR" sz="2400" spc="-15" dirty="0">
                <a:cs typeface="Times New Roman"/>
              </a:rPr>
              <a:t> programına danışman tarafından yüklenir. 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75615" algn="l"/>
              </a:tabLst>
            </a:pPr>
            <a:r>
              <a:rPr lang="tr-TR" sz="2400" spc="-15" dirty="0" err="1">
                <a:cs typeface="Times New Roman"/>
              </a:rPr>
              <a:t>Turnitin’den</a:t>
            </a:r>
            <a:r>
              <a:rPr lang="tr-TR" sz="2400" spc="-15" dirty="0">
                <a:cs typeface="Times New Roman"/>
              </a:rPr>
              <a:t> alınan benzerlik raporu danışman tarafından öğrenci ile paylaşılır.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75615" algn="l"/>
              </a:tabLst>
            </a:pPr>
            <a:r>
              <a:rPr lang="tr-TR" sz="2400" spc="-15" dirty="0">
                <a:cs typeface="Times New Roman"/>
              </a:rPr>
              <a:t>Konuyla ilgili Enstitü web sayfasında, sırasıyla Genel Bilgiler, Öğrenci sekmesi altında yer alan «Tez/Proje Yazım Bilgilendirilmesi ve Kontrolü» sekmesinde </a:t>
            </a:r>
            <a:r>
              <a:rPr lang="tr-TR" sz="2400" b="1" spc="-15" dirty="0">
                <a:cs typeface="Times New Roman"/>
              </a:rPr>
              <a:t>Benzerlik Raporu Uygulama Esasları </a:t>
            </a:r>
            <a:r>
              <a:rPr lang="tr-TR" sz="2400" spc="-15" dirty="0">
                <a:cs typeface="Times New Roman"/>
              </a:rPr>
              <a:t>dikkatle okunmalıdır.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5633B0B-72A1-4FBB-8B1F-259CCBB66D2A}"/>
              </a:ext>
            </a:extLst>
          </p:cNvPr>
          <p:cNvSpPr txBox="1"/>
          <p:nvPr/>
        </p:nvSpPr>
        <p:spPr>
          <a:xfrm>
            <a:off x="3177349" y="1512774"/>
            <a:ext cx="562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-28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Proje ve Tezin </a:t>
            </a:r>
            <a:r>
              <a:rPr kumimoji="0" lang="tr-TR" sz="3200" b="1" i="0" u="none" strike="noStrike" kern="1200" cap="none" spc="-285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Turnitin’e</a:t>
            </a:r>
            <a:r>
              <a:rPr kumimoji="0" lang="tr-TR" sz="3200" b="1" i="0" u="none" strike="noStrike" kern="1200" cap="none" spc="-28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Yüklenmesi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17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FDDC1BC-54EB-4101-AA6E-82B5816C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687736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A8AC85A-5FCF-4CAE-9D9A-65E638A2D84D}"/>
              </a:ext>
            </a:extLst>
          </p:cNvPr>
          <p:cNvSpPr/>
          <p:nvPr/>
        </p:nvSpPr>
        <p:spPr>
          <a:xfrm>
            <a:off x="2743197" y="2297547"/>
            <a:ext cx="1258349" cy="402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E3FCE859-0F18-4C52-9E04-C8F351866944}"/>
              </a:ext>
            </a:extLst>
          </p:cNvPr>
          <p:cNvCxnSpPr>
            <a:cxnSpLocks/>
          </p:cNvCxnSpPr>
          <p:nvPr/>
        </p:nvCxnSpPr>
        <p:spPr>
          <a:xfrm flipV="1">
            <a:off x="3372372" y="2843868"/>
            <a:ext cx="0" cy="319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3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1AD41DE-02E3-4590-AC02-8D3336B7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686"/>
            <a:ext cx="12191999" cy="5467549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5B61B8E4-40B2-43EC-9646-9194A5C26193}"/>
              </a:ext>
            </a:extLst>
          </p:cNvPr>
          <p:cNvSpPr/>
          <p:nvPr/>
        </p:nvSpPr>
        <p:spPr>
          <a:xfrm>
            <a:off x="1971413" y="2913778"/>
            <a:ext cx="1375793" cy="417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DA74963-0FA6-44E5-8C48-48DFCB1C9133}"/>
              </a:ext>
            </a:extLst>
          </p:cNvPr>
          <p:cNvSpPr txBox="1"/>
          <p:nvPr/>
        </p:nvSpPr>
        <p:spPr>
          <a:xfrm>
            <a:off x="1188470" y="3783319"/>
            <a:ext cx="5081701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Arama kutusunda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</a:rPr>
              <a:t>Turnitin’i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 aratıp veri tabanını açınız.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981B8EC-78B4-487E-8EA4-2A160081D335}"/>
              </a:ext>
            </a:extLst>
          </p:cNvPr>
          <p:cNvCxnSpPr>
            <a:cxnSpLocks/>
          </p:cNvCxnSpPr>
          <p:nvPr/>
        </p:nvCxnSpPr>
        <p:spPr>
          <a:xfrm flipV="1">
            <a:off x="2635331" y="3429000"/>
            <a:ext cx="0" cy="2563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861C1F5-B537-4BD9-ABC3-04A67A63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spc="-285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Turnitin’e</a:t>
            </a:r>
            <a:r>
              <a:rPr lang="tr-TR" sz="3200" b="1" spc="-285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 Giriş</a:t>
            </a:r>
            <a:br>
              <a:rPr lang="tr-TR" sz="2400" dirty="0"/>
            </a:br>
            <a:r>
              <a:rPr lang="tr-TR" sz="3200" dirty="0">
                <a:hlinkClick r:id="rId3"/>
              </a:rPr>
              <a:t>https://www.turnitin.com/</a:t>
            </a:r>
            <a:r>
              <a:rPr lang="tr-TR" sz="3200" dirty="0"/>
              <a:t> </a:t>
            </a:r>
            <a:br>
              <a:rPr lang="tr-TR" sz="3200" dirty="0"/>
            </a:b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adresinde bulunan Oturum Aç butonuna tıklayınız.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7E96F7-CD99-4FDE-8E20-D2BC1691C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1505" y="1627464"/>
            <a:ext cx="7485541" cy="3942063"/>
          </a:xfrm>
          <a:prstGeom prst="rect">
            <a:avLst/>
          </a:prstGeom>
        </p:spPr>
      </p:pic>
      <p:sp>
        <p:nvSpPr>
          <p:cNvPr id="6" name="İçerik Yer Tutucusu 3">
            <a:extLst>
              <a:ext uri="{FF2B5EF4-FFF2-40B4-BE49-F238E27FC236}">
                <a16:creationId xmlns:a16="http://schemas.microsoft.com/office/drawing/2014/main" id="{56BAC679-0A69-491C-9FC8-84FCB82BEDDE}"/>
              </a:ext>
            </a:extLst>
          </p:cNvPr>
          <p:cNvSpPr txBox="1">
            <a:spLocks/>
          </p:cNvSpPr>
          <p:nvPr/>
        </p:nvSpPr>
        <p:spPr>
          <a:xfrm>
            <a:off x="8117046" y="1627464"/>
            <a:ext cx="3443449" cy="92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Oturum Aç</a:t>
            </a:r>
            <a:r>
              <a:rPr lang="tr-TR" sz="1600" dirty="0">
                <a:solidFill>
                  <a:schemeClr val="accent5">
                    <a:lumMod val="50000"/>
                  </a:schemeClr>
                </a:solidFill>
              </a:rPr>
              <a:t>» butonundan, Kütüphane  ve Dokümantasyon Direktörlüğünden temin edilen kullanıcı adı ve şifrenizi yazarak giriş yapınız.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1676334-E651-473E-A971-3F10C9AE0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046" y="2816728"/>
            <a:ext cx="3443449" cy="3116261"/>
          </a:xfrm>
          <a:prstGeom prst="rect">
            <a:avLst/>
          </a:prstGeom>
        </p:spPr>
      </p:pic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9673EF59-D0F3-4F0B-9C7A-B7899F209E04}"/>
              </a:ext>
            </a:extLst>
          </p:cNvPr>
          <p:cNvCxnSpPr>
            <a:cxnSpLocks/>
          </p:cNvCxnSpPr>
          <p:nvPr/>
        </p:nvCxnSpPr>
        <p:spPr>
          <a:xfrm flipH="1">
            <a:off x="10075178" y="2601021"/>
            <a:ext cx="662730" cy="1218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6BE33D28-0D9B-4457-B0BA-38E26C9713CE}"/>
              </a:ext>
            </a:extLst>
          </p:cNvPr>
          <p:cNvCxnSpPr>
            <a:cxnSpLocks/>
          </p:cNvCxnSpPr>
          <p:nvPr/>
        </p:nvCxnSpPr>
        <p:spPr>
          <a:xfrm flipH="1">
            <a:off x="7376801" y="1885578"/>
            <a:ext cx="60460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>
            <a:extLst>
              <a:ext uri="{FF2B5EF4-FFF2-40B4-BE49-F238E27FC236}">
                <a16:creationId xmlns:a16="http://schemas.microsoft.com/office/drawing/2014/main" id="{BDAD532B-DC6D-4810-BBB3-F31567971AF0}"/>
              </a:ext>
            </a:extLst>
          </p:cNvPr>
          <p:cNvSpPr/>
          <p:nvPr/>
        </p:nvSpPr>
        <p:spPr>
          <a:xfrm>
            <a:off x="6627303" y="1706374"/>
            <a:ext cx="613737" cy="340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DAD532B-DC6D-4810-BBB3-F31567971AF0}"/>
              </a:ext>
            </a:extLst>
          </p:cNvPr>
          <p:cNvSpPr/>
          <p:nvPr/>
        </p:nvSpPr>
        <p:spPr>
          <a:xfrm>
            <a:off x="1364666" y="1715308"/>
            <a:ext cx="1005760" cy="340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170746" y="1706374"/>
            <a:ext cx="166767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accent5">
                    <a:lumMod val="50000"/>
                  </a:schemeClr>
                </a:solidFill>
              </a:rPr>
              <a:t>Dilerseniz dil seçeneğini değiştirebilirsiniz.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BE33D28-0D9B-4457-B0BA-38E26C9713CE}"/>
              </a:ext>
            </a:extLst>
          </p:cNvPr>
          <p:cNvCxnSpPr>
            <a:cxnSpLocks/>
          </p:cNvCxnSpPr>
          <p:nvPr/>
        </p:nvCxnSpPr>
        <p:spPr>
          <a:xfrm flipH="1">
            <a:off x="2466890" y="1885578"/>
            <a:ext cx="589819" cy="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5F41F1A-B204-4401-84FA-9C43D2FC0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4" y="371591"/>
            <a:ext cx="11571211" cy="5290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5AF5BC0D-25DA-4E9B-B6D2-8404E0AAABBB}"/>
              </a:ext>
            </a:extLst>
          </p:cNvPr>
          <p:cNvSpPr txBox="1"/>
          <p:nvPr/>
        </p:nvSpPr>
        <p:spPr>
          <a:xfrm>
            <a:off x="423154" y="4201793"/>
            <a:ext cx="286868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</a:rPr>
              <a:t>Daha önce oluşturulan sınıflar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65B954A-4D24-4497-92E7-805B5A8578DD}"/>
              </a:ext>
            </a:extLst>
          </p:cNvPr>
          <p:cNvSpPr txBox="1"/>
          <p:nvPr/>
        </p:nvSpPr>
        <p:spPr>
          <a:xfrm>
            <a:off x="7144628" y="1517539"/>
            <a:ext cx="36492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rgbClr val="002060"/>
                </a:solidFill>
              </a:rPr>
              <a:t>Turnitin</a:t>
            </a:r>
            <a:r>
              <a:rPr lang="tr-TR" sz="1600" dirty="0">
                <a:solidFill>
                  <a:srgbClr val="002060"/>
                </a:solidFill>
              </a:rPr>
              <a:t> sistemine proje/tez yükleyebilmek için önce sınıf oluşturunuz.</a:t>
            </a:r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B7F65B6E-4522-4CD0-A6A2-056D8955A36A}"/>
              </a:ext>
            </a:extLst>
          </p:cNvPr>
          <p:cNvCxnSpPr>
            <a:cxnSpLocks/>
          </p:cNvCxnSpPr>
          <p:nvPr/>
        </p:nvCxnSpPr>
        <p:spPr>
          <a:xfrm flipV="1">
            <a:off x="1494429" y="3775047"/>
            <a:ext cx="0" cy="3355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643DA174-642D-4D19-B749-90CA8044D28E}"/>
              </a:ext>
            </a:extLst>
          </p:cNvPr>
          <p:cNvCxnSpPr>
            <a:cxnSpLocks/>
          </p:cNvCxnSpPr>
          <p:nvPr/>
        </p:nvCxnSpPr>
        <p:spPr>
          <a:xfrm>
            <a:off x="10299716" y="2212618"/>
            <a:ext cx="494123" cy="211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Dikdörtgen 8">
            <a:extLst>
              <a:ext uri="{FF2B5EF4-FFF2-40B4-BE49-F238E27FC236}">
                <a16:creationId xmlns:a16="http://schemas.microsoft.com/office/drawing/2014/main" id="{681A5CC1-AD16-4556-BA73-884CFD98D134}"/>
              </a:ext>
            </a:extLst>
          </p:cNvPr>
          <p:cNvSpPr/>
          <p:nvPr/>
        </p:nvSpPr>
        <p:spPr>
          <a:xfrm>
            <a:off x="10897300" y="2318158"/>
            <a:ext cx="880844" cy="458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2034DE9-013E-4A2A-A47F-6B738A256155}"/>
              </a:ext>
            </a:extLst>
          </p:cNvPr>
          <p:cNvSpPr/>
          <p:nvPr/>
        </p:nvSpPr>
        <p:spPr>
          <a:xfrm>
            <a:off x="1070785" y="3068059"/>
            <a:ext cx="880844" cy="614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6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5F8BD9B-54AC-4662-A067-D03D589A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872" y="369455"/>
            <a:ext cx="10285604" cy="5412364"/>
          </a:xfrm>
          <a:prstGeom prst="rect">
            <a:avLst/>
          </a:prstGeom>
          <a:noFill/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EDCEE56-60CE-4060-AB39-3A5DF949AFD7}"/>
              </a:ext>
            </a:extLst>
          </p:cNvPr>
          <p:cNvSpPr/>
          <p:nvPr/>
        </p:nvSpPr>
        <p:spPr>
          <a:xfrm>
            <a:off x="4244829" y="2312060"/>
            <a:ext cx="2843868" cy="2835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55E3115-4421-4280-A08F-24BC1E85FE7C}"/>
              </a:ext>
            </a:extLst>
          </p:cNvPr>
          <p:cNvSpPr txBox="1"/>
          <p:nvPr/>
        </p:nvSpPr>
        <p:spPr>
          <a:xfrm>
            <a:off x="8342154" y="2241413"/>
            <a:ext cx="306198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İki farklı sınıf türü vardır.</a:t>
            </a:r>
          </a:p>
          <a:p>
            <a:r>
              <a:rPr lang="tr-TR" sz="1200" b="1" dirty="0">
                <a:solidFill>
                  <a:srgbClr val="002060"/>
                </a:solidFill>
              </a:rPr>
              <a:t>Buradan «Standart» olan seçilmelidir.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43EEBF5-DBE8-43DC-B292-2B27861003F5}"/>
              </a:ext>
            </a:extLst>
          </p:cNvPr>
          <p:cNvSpPr txBox="1"/>
          <p:nvPr/>
        </p:nvSpPr>
        <p:spPr>
          <a:xfrm>
            <a:off x="8342152" y="2727651"/>
            <a:ext cx="306198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Sınıf adı alanına taramanıza uygun bir ad verebilirsiniz.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702985B-ECF3-43F7-ABAD-724A6D008766}"/>
              </a:ext>
            </a:extLst>
          </p:cNvPr>
          <p:cNvSpPr txBox="1"/>
          <p:nvPr/>
        </p:nvSpPr>
        <p:spPr>
          <a:xfrm>
            <a:off x="8342153" y="3213578"/>
            <a:ext cx="306198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Kayıt anahtarı alanına istediğiniz bir şifre atayabilirsiniz.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7FC474F-56C6-4C07-A411-5720F755103E}"/>
              </a:ext>
            </a:extLst>
          </p:cNvPr>
          <p:cNvSpPr txBox="1"/>
          <p:nvPr/>
        </p:nvSpPr>
        <p:spPr>
          <a:xfrm>
            <a:off x="8342153" y="3675243"/>
            <a:ext cx="306198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Ders alanlarını ve öğrenci düzeyini birden fazla seçebilirsiniz.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BD358EA-4B8C-4FD5-A23E-9A8CC8BE2C31}"/>
              </a:ext>
            </a:extLst>
          </p:cNvPr>
          <p:cNvSpPr txBox="1"/>
          <p:nvPr/>
        </p:nvSpPr>
        <p:spPr>
          <a:xfrm>
            <a:off x="8342154" y="4479851"/>
            <a:ext cx="30619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Sınıf bitiş tarihini en az 1 yıl olarak ayarlamanız tavsiye edilir. Bu ayarlamayı takvim ikonuna tıklayarak yapabilirsiniz.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B25FABC-8B68-4B57-8E21-B80E762087E1}"/>
              </a:ext>
            </a:extLst>
          </p:cNvPr>
          <p:cNvSpPr txBox="1"/>
          <p:nvPr/>
        </p:nvSpPr>
        <p:spPr>
          <a:xfrm>
            <a:off x="8342153" y="5163717"/>
            <a:ext cx="306197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2060"/>
                </a:solidFill>
              </a:rPr>
              <a:t>İlgili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400" b="1" dirty="0">
                <a:solidFill>
                  <a:srgbClr val="002060"/>
                </a:solidFill>
              </a:rPr>
              <a:t>alanlar doldurulduktan sonra «Gönder» butonuna basınız.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E5A9356-D21B-45BE-A4EB-1662950B672F}"/>
              </a:ext>
            </a:extLst>
          </p:cNvPr>
          <p:cNvCxnSpPr>
            <a:cxnSpLocks/>
          </p:cNvCxnSpPr>
          <p:nvPr/>
        </p:nvCxnSpPr>
        <p:spPr>
          <a:xfrm flipH="1">
            <a:off x="7609864" y="5442094"/>
            <a:ext cx="58023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ğ Ayraç 12">
            <a:extLst>
              <a:ext uri="{FF2B5EF4-FFF2-40B4-BE49-F238E27FC236}">
                <a16:creationId xmlns:a16="http://schemas.microsoft.com/office/drawing/2014/main" id="{61BE0776-CE53-4FFF-9A29-DE4B4940FE2D}"/>
              </a:ext>
            </a:extLst>
          </p:cNvPr>
          <p:cNvSpPr/>
          <p:nvPr/>
        </p:nvSpPr>
        <p:spPr>
          <a:xfrm>
            <a:off x="7889146" y="3540034"/>
            <a:ext cx="179666" cy="69233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DE5A9356-D21B-45BE-A4EB-1662950B672F}"/>
              </a:ext>
            </a:extLst>
          </p:cNvPr>
          <p:cNvCxnSpPr>
            <a:cxnSpLocks/>
          </p:cNvCxnSpPr>
          <p:nvPr/>
        </p:nvCxnSpPr>
        <p:spPr>
          <a:xfrm flipH="1">
            <a:off x="7630816" y="2916609"/>
            <a:ext cx="58023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DE5A9356-D21B-45BE-A4EB-1662950B672F}"/>
              </a:ext>
            </a:extLst>
          </p:cNvPr>
          <p:cNvCxnSpPr>
            <a:cxnSpLocks/>
          </p:cNvCxnSpPr>
          <p:nvPr/>
        </p:nvCxnSpPr>
        <p:spPr>
          <a:xfrm flipH="1">
            <a:off x="7630816" y="4693157"/>
            <a:ext cx="58023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9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D195C0D-9675-4A4D-A8B8-68D1331F9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54181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0116BBC-5217-496D-BC70-9954BB57642B}"/>
              </a:ext>
            </a:extLst>
          </p:cNvPr>
          <p:cNvSpPr txBox="1"/>
          <p:nvPr/>
        </p:nvSpPr>
        <p:spPr>
          <a:xfrm>
            <a:off x="8632272" y="4655890"/>
            <a:ext cx="300554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1440" marR="482600">
              <a:spcBef>
                <a:spcPts val="5"/>
              </a:spcBef>
            </a:pPr>
            <a:r>
              <a:rPr lang="tr-TR" sz="1400" b="1" dirty="0">
                <a:solidFill>
                  <a:srgbClr val="002060"/>
                </a:solidFill>
              </a:rPr>
              <a:t>Sınıfla ilgili bilgiler ekranda görüntülendikten sonra «Devam Et» butonuna basınız.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C7BFF65C-549E-4F10-9EAF-57D9DBF9B092}"/>
              </a:ext>
            </a:extLst>
          </p:cNvPr>
          <p:cNvCxnSpPr>
            <a:cxnSpLocks/>
          </p:cNvCxnSpPr>
          <p:nvPr/>
        </p:nvCxnSpPr>
        <p:spPr>
          <a:xfrm flipH="1">
            <a:off x="7945424" y="5098145"/>
            <a:ext cx="58023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1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714</Words>
  <Application>Microsoft Office PowerPoint</Application>
  <PresentationFormat>Geniş ekran</PresentationFormat>
  <Paragraphs>67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TeXGyreAdventor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Turnitin’e Giriş https://www.turnitin.com/  adresinde bulunan Oturum Aç butonuna tıklayınız.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Bartu Seçilmiş</dc:creator>
  <cp:lastModifiedBy>Ebru BÜYÜKKIVANÇ</cp:lastModifiedBy>
  <cp:revision>160</cp:revision>
  <dcterms:created xsi:type="dcterms:W3CDTF">2021-04-20T12:50:01Z</dcterms:created>
  <dcterms:modified xsi:type="dcterms:W3CDTF">2022-07-22T13:56:38Z</dcterms:modified>
</cp:coreProperties>
</file>